
<file path=[Content_Types].xml><?xml version="1.0" encoding="utf-8"?>
<Types xmlns="http://schemas.openxmlformats.org/package/2006/content-types">
  <Default Extension="docx" ContentType="application/vnd.openxmlformats-officedocument.wordprocessingml.documen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7.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1.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0" r:id="rId1"/>
  </p:sldMasterIdLst>
  <p:notesMasterIdLst>
    <p:notesMasterId r:id="rId48"/>
  </p:notesMasterIdLst>
  <p:sldIdLst>
    <p:sldId id="416" r:id="rId2"/>
    <p:sldId id="402" r:id="rId3"/>
    <p:sldId id="388" r:id="rId4"/>
    <p:sldId id="417" r:id="rId5"/>
    <p:sldId id="404" r:id="rId6"/>
    <p:sldId id="363" r:id="rId7"/>
    <p:sldId id="418" r:id="rId8"/>
    <p:sldId id="405" r:id="rId9"/>
    <p:sldId id="406" r:id="rId10"/>
    <p:sldId id="407" r:id="rId11"/>
    <p:sldId id="408" r:id="rId12"/>
    <p:sldId id="364" r:id="rId13"/>
    <p:sldId id="365" r:id="rId14"/>
    <p:sldId id="419" r:id="rId15"/>
    <p:sldId id="367" r:id="rId16"/>
    <p:sldId id="368" r:id="rId17"/>
    <p:sldId id="369" r:id="rId18"/>
    <p:sldId id="370" r:id="rId19"/>
    <p:sldId id="409" r:id="rId20"/>
    <p:sldId id="410" r:id="rId21"/>
    <p:sldId id="390" r:id="rId22"/>
    <p:sldId id="373" r:id="rId23"/>
    <p:sldId id="374" r:id="rId24"/>
    <p:sldId id="391" r:id="rId25"/>
    <p:sldId id="375" r:id="rId26"/>
    <p:sldId id="376" r:id="rId27"/>
    <p:sldId id="377" r:id="rId28"/>
    <p:sldId id="411" r:id="rId29"/>
    <p:sldId id="393" r:id="rId30"/>
    <p:sldId id="412" r:id="rId31"/>
    <p:sldId id="413" r:id="rId32"/>
    <p:sldId id="414" r:id="rId33"/>
    <p:sldId id="415" r:id="rId34"/>
    <p:sldId id="394" r:id="rId35"/>
    <p:sldId id="378" r:id="rId36"/>
    <p:sldId id="379" r:id="rId37"/>
    <p:sldId id="380" r:id="rId38"/>
    <p:sldId id="381" r:id="rId39"/>
    <p:sldId id="395" r:id="rId40"/>
    <p:sldId id="382" r:id="rId41"/>
    <p:sldId id="396" r:id="rId42"/>
    <p:sldId id="400" r:id="rId43"/>
    <p:sldId id="383" r:id="rId44"/>
    <p:sldId id="384" r:id="rId45"/>
    <p:sldId id="385" r:id="rId46"/>
    <p:sldId id="403" r:id="rId47"/>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10" charset="0"/>
        <a:ea typeface="+mn-ea"/>
        <a:cs typeface="+mn-cs"/>
      </a:defRPr>
    </a:lvl1pPr>
    <a:lvl2pPr marL="457200" algn="l" rtl="0" fontAlgn="base">
      <a:spcBef>
        <a:spcPct val="0"/>
      </a:spcBef>
      <a:spcAft>
        <a:spcPct val="0"/>
      </a:spcAft>
      <a:defRPr kern="1200">
        <a:solidFill>
          <a:schemeClr val="tx1"/>
        </a:solidFill>
        <a:latin typeface="Arial" pitchFamily="-110" charset="0"/>
        <a:ea typeface="+mn-ea"/>
        <a:cs typeface="+mn-cs"/>
      </a:defRPr>
    </a:lvl2pPr>
    <a:lvl3pPr marL="914400" algn="l" rtl="0" fontAlgn="base">
      <a:spcBef>
        <a:spcPct val="0"/>
      </a:spcBef>
      <a:spcAft>
        <a:spcPct val="0"/>
      </a:spcAft>
      <a:defRPr kern="1200">
        <a:solidFill>
          <a:schemeClr val="tx1"/>
        </a:solidFill>
        <a:latin typeface="Arial" pitchFamily="-110" charset="0"/>
        <a:ea typeface="+mn-ea"/>
        <a:cs typeface="+mn-cs"/>
      </a:defRPr>
    </a:lvl3pPr>
    <a:lvl4pPr marL="1371600" algn="l" rtl="0" fontAlgn="base">
      <a:spcBef>
        <a:spcPct val="0"/>
      </a:spcBef>
      <a:spcAft>
        <a:spcPct val="0"/>
      </a:spcAft>
      <a:defRPr kern="1200">
        <a:solidFill>
          <a:schemeClr val="tx1"/>
        </a:solidFill>
        <a:latin typeface="Arial" pitchFamily="-110" charset="0"/>
        <a:ea typeface="+mn-ea"/>
        <a:cs typeface="+mn-cs"/>
      </a:defRPr>
    </a:lvl4pPr>
    <a:lvl5pPr marL="1828800" algn="l" rtl="0" fontAlgn="base">
      <a:spcBef>
        <a:spcPct val="0"/>
      </a:spcBef>
      <a:spcAft>
        <a:spcPct val="0"/>
      </a:spcAft>
      <a:defRPr kern="1200">
        <a:solidFill>
          <a:schemeClr val="tx1"/>
        </a:solidFill>
        <a:latin typeface="Arial" pitchFamily="-110" charset="0"/>
        <a:ea typeface="+mn-ea"/>
        <a:cs typeface="+mn-cs"/>
      </a:defRPr>
    </a:lvl5pPr>
    <a:lvl6pPr marL="2286000" algn="l" defTabSz="457200" rtl="0" eaLnBrk="1" latinLnBrk="0" hangingPunct="1">
      <a:defRPr kern="1200">
        <a:solidFill>
          <a:schemeClr val="tx1"/>
        </a:solidFill>
        <a:latin typeface="Arial" pitchFamily="-110" charset="0"/>
        <a:ea typeface="+mn-ea"/>
        <a:cs typeface="+mn-cs"/>
      </a:defRPr>
    </a:lvl6pPr>
    <a:lvl7pPr marL="2743200" algn="l" defTabSz="457200" rtl="0" eaLnBrk="1" latinLnBrk="0" hangingPunct="1">
      <a:defRPr kern="1200">
        <a:solidFill>
          <a:schemeClr val="tx1"/>
        </a:solidFill>
        <a:latin typeface="Arial" pitchFamily="-110" charset="0"/>
        <a:ea typeface="+mn-ea"/>
        <a:cs typeface="+mn-cs"/>
      </a:defRPr>
    </a:lvl7pPr>
    <a:lvl8pPr marL="3200400" algn="l" defTabSz="457200" rtl="0" eaLnBrk="1" latinLnBrk="0" hangingPunct="1">
      <a:defRPr kern="1200">
        <a:solidFill>
          <a:schemeClr val="tx1"/>
        </a:solidFill>
        <a:latin typeface="Arial" pitchFamily="-110" charset="0"/>
        <a:ea typeface="+mn-ea"/>
        <a:cs typeface="+mn-cs"/>
      </a:defRPr>
    </a:lvl8pPr>
    <a:lvl9pPr marL="3657600" algn="l" defTabSz="457200" rtl="0" eaLnBrk="1" latinLnBrk="0" hangingPunct="1">
      <a:defRPr kern="1200">
        <a:solidFill>
          <a:schemeClr val="tx1"/>
        </a:solidFill>
        <a:latin typeface="Arial" pitchFamily="-110"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072" autoAdjust="0"/>
    <p:restoredTop sz="96405" autoAdjust="0"/>
  </p:normalViewPr>
  <p:slideViewPr>
    <p:cSldViewPr>
      <p:cViewPr varScale="1">
        <p:scale>
          <a:sx n="131" d="100"/>
          <a:sy n="131" d="100"/>
        </p:scale>
        <p:origin x="1784"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25" d="100"/>
          <a:sy n="125" d="100"/>
        </p:scale>
        <p:origin x="-285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93A1221-7895-9A46-8777-244D9A4FFCB5}" type="doc">
      <dgm:prSet loTypeId="urn:microsoft.com/office/officeart/2005/8/layout/hList3" loCatId="list" qsTypeId="urn:microsoft.com/office/officeart/2005/8/quickstyle/simple4" qsCatId="simple" csTypeId="urn:microsoft.com/office/officeart/2005/8/colors/accent1_2" csCatId="accent1" phldr="1"/>
      <dgm:spPr/>
      <dgm:t>
        <a:bodyPr/>
        <a:lstStyle/>
        <a:p>
          <a:endParaRPr lang="en-US"/>
        </a:p>
      </dgm:t>
    </dgm:pt>
    <dgm:pt modelId="{3C8162DC-9A38-234A-BF50-29269EF60E37}">
      <dgm:prSet custT="1"/>
      <dgm:spPr>
        <a:solidFill>
          <a:schemeClr val="accent1">
            <a:lumMod val="60000"/>
            <a:lumOff val="40000"/>
          </a:schemeClr>
        </a:solidFill>
      </dgm:spPr>
      <dgm:t>
        <a:bodyPr/>
        <a:lstStyle/>
        <a:p>
          <a:pPr rtl="0"/>
          <a:r>
            <a:rPr lang="en-US" sz="3600" b="0" dirty="0">
              <a:solidFill>
                <a:srgbClr val="800000"/>
              </a:solidFill>
              <a:effectLst>
                <a:outerShdw blurRad="38100" dist="38100" dir="2700000" algn="tl">
                  <a:srgbClr val="000000">
                    <a:alpha val="43137"/>
                  </a:srgbClr>
                </a:outerShdw>
              </a:effectLst>
              <a:latin typeface="+mj-lt"/>
            </a:rPr>
            <a:t>The four means of authenticating user identity are based on:</a:t>
          </a:r>
        </a:p>
      </dgm:t>
    </dgm:pt>
    <dgm:pt modelId="{15376F90-9FB9-6441-9554-858E91071F1F}" type="parTrans" cxnId="{2CC17927-1A37-9B43-A607-4BA4F5CF900A}">
      <dgm:prSet/>
      <dgm:spPr/>
      <dgm:t>
        <a:bodyPr/>
        <a:lstStyle/>
        <a:p>
          <a:endParaRPr lang="en-US"/>
        </a:p>
      </dgm:t>
    </dgm:pt>
    <dgm:pt modelId="{57A63946-7EED-6443-8972-11A5E69850AC}" type="sibTrans" cxnId="{2CC17927-1A37-9B43-A607-4BA4F5CF900A}">
      <dgm:prSet/>
      <dgm:spPr/>
      <dgm:t>
        <a:bodyPr/>
        <a:lstStyle/>
        <a:p>
          <a:endParaRPr lang="en-US"/>
        </a:p>
      </dgm:t>
    </dgm:pt>
    <dgm:pt modelId="{9A425725-5BC3-9E48-8D4B-C57007FBE638}">
      <dgm:prSet/>
      <dgm:spPr>
        <a:solidFill>
          <a:schemeClr val="accent1">
            <a:lumMod val="60000"/>
            <a:lumOff val="40000"/>
          </a:schemeClr>
        </a:solidFill>
      </dgm:spPr>
      <dgm:t>
        <a:bodyPr/>
        <a:lstStyle/>
        <a:p>
          <a:pPr algn="ctr" rtl="0"/>
          <a:r>
            <a:rPr lang="en-US" b="0" dirty="0">
              <a:ln>
                <a:solidFill>
                  <a:schemeClr val="bg2">
                    <a:lumMod val="50000"/>
                  </a:schemeClr>
                </a:solidFill>
              </a:ln>
              <a:solidFill>
                <a:srgbClr val="0000FF"/>
              </a:solidFill>
              <a:latin typeface="+mj-lt"/>
            </a:rPr>
            <a:t>Something the individual knows</a:t>
          </a:r>
        </a:p>
      </dgm:t>
    </dgm:pt>
    <dgm:pt modelId="{66A970E0-3EAB-754C-AA2E-B2846BF273CE}" type="parTrans" cxnId="{5DC6B2A8-F686-5642-8173-64C8874E07C9}">
      <dgm:prSet/>
      <dgm:spPr/>
      <dgm:t>
        <a:bodyPr/>
        <a:lstStyle/>
        <a:p>
          <a:endParaRPr lang="en-US"/>
        </a:p>
      </dgm:t>
    </dgm:pt>
    <dgm:pt modelId="{2F6C71E9-4AE4-B245-8F52-0C7990E20B80}" type="sibTrans" cxnId="{5DC6B2A8-F686-5642-8173-64C8874E07C9}">
      <dgm:prSet/>
      <dgm:spPr/>
      <dgm:t>
        <a:bodyPr/>
        <a:lstStyle/>
        <a:p>
          <a:endParaRPr lang="en-US"/>
        </a:p>
      </dgm:t>
    </dgm:pt>
    <dgm:pt modelId="{DA094B08-D6EC-3A40-9D64-2185244C2134}">
      <dgm:prSet/>
      <dgm:spPr>
        <a:solidFill>
          <a:schemeClr val="accent1">
            <a:lumMod val="60000"/>
            <a:lumOff val="40000"/>
          </a:schemeClr>
        </a:solidFill>
      </dgm:spPr>
      <dgm:t>
        <a:bodyPr/>
        <a:lstStyle/>
        <a:p>
          <a:pPr algn="l" rtl="0"/>
          <a:r>
            <a:rPr lang="en-US" b="0" dirty="0">
              <a:solidFill>
                <a:srgbClr val="800000"/>
              </a:solidFill>
              <a:latin typeface="+mj-lt"/>
            </a:rPr>
            <a:t>Password, PIN, answers to prearranged questions</a:t>
          </a:r>
        </a:p>
      </dgm:t>
    </dgm:pt>
    <dgm:pt modelId="{18D841F5-114F-294C-BA24-406997EE8226}" type="parTrans" cxnId="{6C86A8AA-F03A-614A-8B2B-006CA15AA635}">
      <dgm:prSet/>
      <dgm:spPr/>
      <dgm:t>
        <a:bodyPr/>
        <a:lstStyle/>
        <a:p>
          <a:endParaRPr lang="en-US"/>
        </a:p>
      </dgm:t>
    </dgm:pt>
    <dgm:pt modelId="{1750BC11-6B46-644A-AD2C-4A05463E92F7}" type="sibTrans" cxnId="{6C86A8AA-F03A-614A-8B2B-006CA15AA635}">
      <dgm:prSet/>
      <dgm:spPr/>
      <dgm:t>
        <a:bodyPr/>
        <a:lstStyle/>
        <a:p>
          <a:endParaRPr lang="en-US"/>
        </a:p>
      </dgm:t>
    </dgm:pt>
    <dgm:pt modelId="{490135F2-5863-F54B-85A0-238664A3B643}">
      <dgm:prSet/>
      <dgm:spPr>
        <a:solidFill>
          <a:schemeClr val="accent1">
            <a:lumMod val="60000"/>
            <a:lumOff val="40000"/>
          </a:schemeClr>
        </a:solidFill>
      </dgm:spPr>
      <dgm:t>
        <a:bodyPr/>
        <a:lstStyle/>
        <a:p>
          <a:pPr algn="ctr" rtl="0"/>
          <a:r>
            <a:rPr lang="en-US" b="0" dirty="0">
              <a:ln>
                <a:solidFill>
                  <a:schemeClr val="bg2">
                    <a:lumMod val="50000"/>
                  </a:schemeClr>
                </a:solidFill>
              </a:ln>
              <a:solidFill>
                <a:srgbClr val="0000FF"/>
              </a:solidFill>
              <a:latin typeface="+mj-lt"/>
            </a:rPr>
            <a:t>Something the individual possesses (token)</a:t>
          </a:r>
        </a:p>
      </dgm:t>
    </dgm:pt>
    <dgm:pt modelId="{319E5F9E-199F-D646-A5DD-76D10B86F2A5}" type="parTrans" cxnId="{F346C330-4186-CF46-A48F-B37F8D782A3C}">
      <dgm:prSet/>
      <dgm:spPr/>
      <dgm:t>
        <a:bodyPr/>
        <a:lstStyle/>
        <a:p>
          <a:endParaRPr lang="en-US"/>
        </a:p>
      </dgm:t>
    </dgm:pt>
    <dgm:pt modelId="{129DA994-79FE-934D-A1C5-EDDC22B1AD0A}" type="sibTrans" cxnId="{F346C330-4186-CF46-A48F-B37F8D782A3C}">
      <dgm:prSet/>
      <dgm:spPr/>
      <dgm:t>
        <a:bodyPr/>
        <a:lstStyle/>
        <a:p>
          <a:endParaRPr lang="en-US"/>
        </a:p>
      </dgm:t>
    </dgm:pt>
    <dgm:pt modelId="{70BCDC5B-1DFE-D44E-B10C-19879EEB2220}">
      <dgm:prSet/>
      <dgm:spPr>
        <a:solidFill>
          <a:schemeClr val="accent1">
            <a:lumMod val="60000"/>
            <a:lumOff val="40000"/>
          </a:schemeClr>
        </a:solidFill>
      </dgm:spPr>
      <dgm:t>
        <a:bodyPr/>
        <a:lstStyle/>
        <a:p>
          <a:pPr algn="l" rtl="0"/>
          <a:r>
            <a:rPr lang="en-US" b="0" dirty="0">
              <a:solidFill>
                <a:srgbClr val="800000"/>
              </a:solidFill>
              <a:latin typeface="+mj-lt"/>
            </a:rPr>
            <a:t>Smartcard, electronic keycard, physical key</a:t>
          </a:r>
        </a:p>
      </dgm:t>
    </dgm:pt>
    <dgm:pt modelId="{995CF7EC-C73B-B54A-9F3A-94B5C720ED68}" type="parTrans" cxnId="{2ECFC01E-761A-734A-A0B1-27C40E6CF113}">
      <dgm:prSet/>
      <dgm:spPr/>
      <dgm:t>
        <a:bodyPr/>
        <a:lstStyle/>
        <a:p>
          <a:endParaRPr lang="en-US"/>
        </a:p>
      </dgm:t>
    </dgm:pt>
    <dgm:pt modelId="{A59289C0-7DA3-D54A-BB56-CD02D399341A}" type="sibTrans" cxnId="{2ECFC01E-761A-734A-A0B1-27C40E6CF113}">
      <dgm:prSet/>
      <dgm:spPr/>
      <dgm:t>
        <a:bodyPr/>
        <a:lstStyle/>
        <a:p>
          <a:endParaRPr lang="en-US"/>
        </a:p>
      </dgm:t>
    </dgm:pt>
    <dgm:pt modelId="{2494B512-93B2-CD4E-A97A-F5D3578693A5}">
      <dgm:prSet/>
      <dgm:spPr>
        <a:solidFill>
          <a:schemeClr val="accent1">
            <a:lumMod val="60000"/>
            <a:lumOff val="40000"/>
          </a:schemeClr>
        </a:solidFill>
      </dgm:spPr>
      <dgm:t>
        <a:bodyPr/>
        <a:lstStyle/>
        <a:p>
          <a:pPr algn="ctr" rtl="0"/>
          <a:r>
            <a:rPr lang="en-US" b="0" dirty="0">
              <a:ln>
                <a:solidFill>
                  <a:schemeClr val="bg2">
                    <a:lumMod val="50000"/>
                  </a:schemeClr>
                </a:solidFill>
              </a:ln>
              <a:solidFill>
                <a:srgbClr val="0000FF"/>
              </a:solidFill>
              <a:latin typeface="+mj-lt"/>
            </a:rPr>
            <a:t>Something the individual is (static biometrics)</a:t>
          </a:r>
        </a:p>
      </dgm:t>
    </dgm:pt>
    <dgm:pt modelId="{F83CB3DE-5D3F-6046-AB1F-FE5F4773E567}" type="parTrans" cxnId="{D4C05942-5341-B843-9DE9-E1451246169F}">
      <dgm:prSet/>
      <dgm:spPr/>
      <dgm:t>
        <a:bodyPr/>
        <a:lstStyle/>
        <a:p>
          <a:endParaRPr lang="en-US"/>
        </a:p>
      </dgm:t>
    </dgm:pt>
    <dgm:pt modelId="{B96E484E-7A8C-AF4B-AD2C-C80711D7E208}" type="sibTrans" cxnId="{D4C05942-5341-B843-9DE9-E1451246169F}">
      <dgm:prSet/>
      <dgm:spPr/>
      <dgm:t>
        <a:bodyPr/>
        <a:lstStyle/>
        <a:p>
          <a:endParaRPr lang="en-US"/>
        </a:p>
      </dgm:t>
    </dgm:pt>
    <dgm:pt modelId="{19D906B0-C045-4441-BB75-E10C4668B4F2}">
      <dgm:prSet/>
      <dgm:spPr>
        <a:solidFill>
          <a:schemeClr val="accent1">
            <a:lumMod val="60000"/>
            <a:lumOff val="40000"/>
          </a:schemeClr>
        </a:solidFill>
      </dgm:spPr>
      <dgm:t>
        <a:bodyPr/>
        <a:lstStyle/>
        <a:p>
          <a:pPr algn="l" rtl="0"/>
          <a:r>
            <a:rPr lang="en-US" b="0" dirty="0">
              <a:solidFill>
                <a:srgbClr val="800000"/>
              </a:solidFill>
              <a:latin typeface="+mj-lt"/>
            </a:rPr>
            <a:t>Fingerprint, retina, face</a:t>
          </a:r>
        </a:p>
      </dgm:t>
    </dgm:pt>
    <dgm:pt modelId="{7C29C5C0-9240-C245-89FF-1D864E2780E2}" type="parTrans" cxnId="{229AC9E0-E552-CB4D-9807-D28F6510C7D9}">
      <dgm:prSet/>
      <dgm:spPr/>
      <dgm:t>
        <a:bodyPr/>
        <a:lstStyle/>
        <a:p>
          <a:endParaRPr lang="en-US"/>
        </a:p>
      </dgm:t>
    </dgm:pt>
    <dgm:pt modelId="{DB0C8628-3B90-D346-8162-77FF036E8D8B}" type="sibTrans" cxnId="{229AC9E0-E552-CB4D-9807-D28F6510C7D9}">
      <dgm:prSet/>
      <dgm:spPr/>
      <dgm:t>
        <a:bodyPr/>
        <a:lstStyle/>
        <a:p>
          <a:endParaRPr lang="en-US"/>
        </a:p>
      </dgm:t>
    </dgm:pt>
    <dgm:pt modelId="{ECBE5338-F799-904D-B2C8-F97AA7811BF5}">
      <dgm:prSet/>
      <dgm:spPr>
        <a:solidFill>
          <a:schemeClr val="accent1">
            <a:lumMod val="60000"/>
            <a:lumOff val="40000"/>
          </a:schemeClr>
        </a:solidFill>
      </dgm:spPr>
      <dgm:t>
        <a:bodyPr/>
        <a:lstStyle/>
        <a:p>
          <a:pPr algn="ctr" rtl="0"/>
          <a:r>
            <a:rPr lang="en-US" b="0" dirty="0">
              <a:ln>
                <a:solidFill>
                  <a:schemeClr val="bg2">
                    <a:lumMod val="50000"/>
                  </a:schemeClr>
                </a:solidFill>
              </a:ln>
              <a:solidFill>
                <a:srgbClr val="0000FF"/>
              </a:solidFill>
              <a:latin typeface="+mj-lt"/>
            </a:rPr>
            <a:t>Something the individual does (dynamic biometrics) </a:t>
          </a:r>
        </a:p>
      </dgm:t>
    </dgm:pt>
    <dgm:pt modelId="{E5B20691-5E9C-AA43-A5E2-ED0FFC82B6F7}" type="parTrans" cxnId="{60156B1E-83EB-8F45-8D77-C070E0AEF9E2}">
      <dgm:prSet/>
      <dgm:spPr/>
      <dgm:t>
        <a:bodyPr/>
        <a:lstStyle/>
        <a:p>
          <a:endParaRPr lang="en-US"/>
        </a:p>
      </dgm:t>
    </dgm:pt>
    <dgm:pt modelId="{CAD717D8-1D22-F347-A298-725960198930}" type="sibTrans" cxnId="{60156B1E-83EB-8F45-8D77-C070E0AEF9E2}">
      <dgm:prSet/>
      <dgm:spPr/>
      <dgm:t>
        <a:bodyPr/>
        <a:lstStyle/>
        <a:p>
          <a:endParaRPr lang="en-US"/>
        </a:p>
      </dgm:t>
    </dgm:pt>
    <dgm:pt modelId="{C56929A0-38DC-C741-8731-AD113AF3DD10}">
      <dgm:prSet/>
      <dgm:spPr>
        <a:solidFill>
          <a:schemeClr val="accent1">
            <a:lumMod val="60000"/>
            <a:lumOff val="40000"/>
          </a:schemeClr>
        </a:solidFill>
      </dgm:spPr>
      <dgm:t>
        <a:bodyPr/>
        <a:lstStyle/>
        <a:p>
          <a:pPr algn="l" rtl="0"/>
          <a:r>
            <a:rPr lang="en-US" b="0" dirty="0">
              <a:solidFill>
                <a:srgbClr val="800000"/>
              </a:solidFill>
              <a:latin typeface="+mj-lt"/>
            </a:rPr>
            <a:t>Voice pattern, handwriting, typing rhythm </a:t>
          </a:r>
        </a:p>
      </dgm:t>
    </dgm:pt>
    <dgm:pt modelId="{CEFC98D1-1059-FB49-AEB4-927C7972D131}" type="parTrans" cxnId="{0BCD6708-E2D4-9D44-8D04-593614F4BA62}">
      <dgm:prSet/>
      <dgm:spPr/>
      <dgm:t>
        <a:bodyPr/>
        <a:lstStyle/>
        <a:p>
          <a:endParaRPr lang="en-US"/>
        </a:p>
      </dgm:t>
    </dgm:pt>
    <dgm:pt modelId="{63371AFB-75E8-8949-A739-2D77669A48DE}" type="sibTrans" cxnId="{0BCD6708-E2D4-9D44-8D04-593614F4BA62}">
      <dgm:prSet/>
      <dgm:spPr/>
      <dgm:t>
        <a:bodyPr/>
        <a:lstStyle/>
        <a:p>
          <a:endParaRPr lang="en-US"/>
        </a:p>
      </dgm:t>
    </dgm:pt>
    <dgm:pt modelId="{4DE75C25-8AB6-AC48-8CCE-CC14CE5AFDD6}">
      <dgm:prSet/>
      <dgm:spPr/>
      <dgm:t>
        <a:bodyPr/>
        <a:lstStyle/>
        <a:p>
          <a:endParaRPr lang="en-US" dirty="0"/>
        </a:p>
      </dgm:t>
    </dgm:pt>
    <dgm:pt modelId="{903A8029-00E0-0F45-84C0-751562C032E2}" type="parTrans" cxnId="{45FE3C7E-946A-4E41-96FC-A255609384F5}">
      <dgm:prSet/>
      <dgm:spPr/>
      <dgm:t>
        <a:bodyPr/>
        <a:lstStyle/>
        <a:p>
          <a:endParaRPr lang="en-US"/>
        </a:p>
      </dgm:t>
    </dgm:pt>
    <dgm:pt modelId="{1E4A610B-7136-FF4C-AA80-249B00558E9F}" type="sibTrans" cxnId="{45FE3C7E-946A-4E41-96FC-A255609384F5}">
      <dgm:prSet/>
      <dgm:spPr/>
      <dgm:t>
        <a:bodyPr/>
        <a:lstStyle/>
        <a:p>
          <a:endParaRPr lang="en-US"/>
        </a:p>
      </dgm:t>
    </dgm:pt>
    <dgm:pt modelId="{5BDAED95-C48D-644A-87B0-7F68122F3229}" type="pres">
      <dgm:prSet presAssocID="{293A1221-7895-9A46-8777-244D9A4FFCB5}" presName="composite" presStyleCnt="0">
        <dgm:presLayoutVars>
          <dgm:chMax val="1"/>
          <dgm:dir/>
          <dgm:resizeHandles val="exact"/>
        </dgm:presLayoutVars>
      </dgm:prSet>
      <dgm:spPr/>
    </dgm:pt>
    <dgm:pt modelId="{D2C1D77E-6AC8-8E42-B99A-293D993351D8}" type="pres">
      <dgm:prSet presAssocID="{3C8162DC-9A38-234A-BF50-29269EF60E37}" presName="roof" presStyleLbl="dkBgShp" presStyleIdx="0" presStyleCnt="2"/>
      <dgm:spPr/>
    </dgm:pt>
    <dgm:pt modelId="{7478F3E0-8E09-F64C-B855-BD7879D406BD}" type="pres">
      <dgm:prSet presAssocID="{3C8162DC-9A38-234A-BF50-29269EF60E37}" presName="pillars" presStyleCnt="0"/>
      <dgm:spPr/>
    </dgm:pt>
    <dgm:pt modelId="{198BB093-4285-EC44-88FF-71FB54257C73}" type="pres">
      <dgm:prSet presAssocID="{3C8162DC-9A38-234A-BF50-29269EF60E37}" presName="pillar1" presStyleLbl="node1" presStyleIdx="0" presStyleCnt="4">
        <dgm:presLayoutVars>
          <dgm:bulletEnabled val="1"/>
        </dgm:presLayoutVars>
      </dgm:prSet>
      <dgm:spPr/>
    </dgm:pt>
    <dgm:pt modelId="{0B6B2944-485F-D94E-91E5-D49764415E8F}" type="pres">
      <dgm:prSet presAssocID="{490135F2-5863-F54B-85A0-238664A3B643}" presName="pillarX" presStyleLbl="node1" presStyleIdx="1" presStyleCnt="4">
        <dgm:presLayoutVars>
          <dgm:bulletEnabled val="1"/>
        </dgm:presLayoutVars>
      </dgm:prSet>
      <dgm:spPr/>
    </dgm:pt>
    <dgm:pt modelId="{BCF55D28-D450-0B40-8AFF-C3F11E85BEFF}" type="pres">
      <dgm:prSet presAssocID="{2494B512-93B2-CD4E-A97A-F5D3578693A5}" presName="pillarX" presStyleLbl="node1" presStyleIdx="2" presStyleCnt="4">
        <dgm:presLayoutVars>
          <dgm:bulletEnabled val="1"/>
        </dgm:presLayoutVars>
      </dgm:prSet>
      <dgm:spPr/>
    </dgm:pt>
    <dgm:pt modelId="{83BB62CB-8350-7548-AF1C-8700E4AF25F5}" type="pres">
      <dgm:prSet presAssocID="{ECBE5338-F799-904D-B2C8-F97AA7811BF5}" presName="pillarX" presStyleLbl="node1" presStyleIdx="3" presStyleCnt="4">
        <dgm:presLayoutVars>
          <dgm:bulletEnabled val="1"/>
        </dgm:presLayoutVars>
      </dgm:prSet>
      <dgm:spPr/>
    </dgm:pt>
    <dgm:pt modelId="{216527E0-2AA5-794B-AC2B-3E3DC5EF240C}" type="pres">
      <dgm:prSet presAssocID="{3C8162DC-9A38-234A-BF50-29269EF60E37}" presName="base" presStyleLbl="dkBgShp" presStyleIdx="1" presStyleCnt="2"/>
      <dgm:spPr/>
    </dgm:pt>
  </dgm:ptLst>
  <dgm:cxnLst>
    <dgm:cxn modelId="{4D333204-B25D-EA4A-B29E-8A50D363F853}" type="presOf" srcId="{C56929A0-38DC-C741-8731-AD113AF3DD10}" destId="{83BB62CB-8350-7548-AF1C-8700E4AF25F5}" srcOrd="0" destOrd="1" presId="urn:microsoft.com/office/officeart/2005/8/layout/hList3"/>
    <dgm:cxn modelId="{55387907-C94F-9C45-A32C-5AE215E99F96}" type="presOf" srcId="{3C8162DC-9A38-234A-BF50-29269EF60E37}" destId="{D2C1D77E-6AC8-8E42-B99A-293D993351D8}" srcOrd="0" destOrd="0" presId="urn:microsoft.com/office/officeart/2005/8/layout/hList3"/>
    <dgm:cxn modelId="{0BCD6708-E2D4-9D44-8D04-593614F4BA62}" srcId="{ECBE5338-F799-904D-B2C8-F97AA7811BF5}" destId="{C56929A0-38DC-C741-8731-AD113AF3DD10}" srcOrd="0" destOrd="0" parTransId="{CEFC98D1-1059-FB49-AEB4-927C7972D131}" sibTransId="{63371AFB-75E8-8949-A739-2D77669A48DE}"/>
    <dgm:cxn modelId="{3434451E-3847-C342-948D-5170E6038810}" type="presOf" srcId="{293A1221-7895-9A46-8777-244D9A4FFCB5}" destId="{5BDAED95-C48D-644A-87B0-7F68122F3229}" srcOrd="0" destOrd="0" presId="urn:microsoft.com/office/officeart/2005/8/layout/hList3"/>
    <dgm:cxn modelId="{60156B1E-83EB-8F45-8D77-C070E0AEF9E2}" srcId="{3C8162DC-9A38-234A-BF50-29269EF60E37}" destId="{ECBE5338-F799-904D-B2C8-F97AA7811BF5}" srcOrd="3" destOrd="0" parTransId="{E5B20691-5E9C-AA43-A5E2-ED0FFC82B6F7}" sibTransId="{CAD717D8-1D22-F347-A298-725960198930}"/>
    <dgm:cxn modelId="{2ECFC01E-761A-734A-A0B1-27C40E6CF113}" srcId="{490135F2-5863-F54B-85A0-238664A3B643}" destId="{70BCDC5B-1DFE-D44E-B10C-19879EEB2220}" srcOrd="0" destOrd="0" parTransId="{995CF7EC-C73B-B54A-9F3A-94B5C720ED68}" sibTransId="{A59289C0-7DA3-D54A-BB56-CD02D399341A}"/>
    <dgm:cxn modelId="{BCCBF41E-F2B7-9A40-BDAA-C6A3E40DFB7F}" type="presOf" srcId="{19D906B0-C045-4441-BB75-E10C4668B4F2}" destId="{BCF55D28-D450-0B40-8AFF-C3F11E85BEFF}" srcOrd="0" destOrd="1" presId="urn:microsoft.com/office/officeart/2005/8/layout/hList3"/>
    <dgm:cxn modelId="{E99AE321-8152-9B43-B0C1-9DED6815B668}" type="presOf" srcId="{70BCDC5B-1DFE-D44E-B10C-19879EEB2220}" destId="{0B6B2944-485F-D94E-91E5-D49764415E8F}" srcOrd="0" destOrd="1" presId="urn:microsoft.com/office/officeart/2005/8/layout/hList3"/>
    <dgm:cxn modelId="{2CC17927-1A37-9B43-A607-4BA4F5CF900A}" srcId="{293A1221-7895-9A46-8777-244D9A4FFCB5}" destId="{3C8162DC-9A38-234A-BF50-29269EF60E37}" srcOrd="0" destOrd="0" parTransId="{15376F90-9FB9-6441-9554-858E91071F1F}" sibTransId="{57A63946-7EED-6443-8972-11A5E69850AC}"/>
    <dgm:cxn modelId="{F346C330-4186-CF46-A48F-B37F8D782A3C}" srcId="{3C8162DC-9A38-234A-BF50-29269EF60E37}" destId="{490135F2-5863-F54B-85A0-238664A3B643}" srcOrd="1" destOrd="0" parTransId="{319E5F9E-199F-D646-A5DD-76D10B86F2A5}" sibTransId="{129DA994-79FE-934D-A1C5-EDDC22B1AD0A}"/>
    <dgm:cxn modelId="{AF4DA540-982C-C242-A754-77E763105A94}" type="presOf" srcId="{490135F2-5863-F54B-85A0-238664A3B643}" destId="{0B6B2944-485F-D94E-91E5-D49764415E8F}" srcOrd="0" destOrd="0" presId="urn:microsoft.com/office/officeart/2005/8/layout/hList3"/>
    <dgm:cxn modelId="{D4C05942-5341-B843-9DE9-E1451246169F}" srcId="{3C8162DC-9A38-234A-BF50-29269EF60E37}" destId="{2494B512-93B2-CD4E-A97A-F5D3578693A5}" srcOrd="2" destOrd="0" parTransId="{F83CB3DE-5D3F-6046-AB1F-FE5F4773E567}" sibTransId="{B96E484E-7A8C-AF4B-AD2C-C80711D7E208}"/>
    <dgm:cxn modelId="{9200AE44-AA47-1943-9FF7-369FF37D3DCB}" type="presOf" srcId="{DA094B08-D6EC-3A40-9D64-2185244C2134}" destId="{198BB093-4285-EC44-88FF-71FB54257C73}" srcOrd="0" destOrd="1" presId="urn:microsoft.com/office/officeart/2005/8/layout/hList3"/>
    <dgm:cxn modelId="{45FE3C7E-946A-4E41-96FC-A255609384F5}" srcId="{293A1221-7895-9A46-8777-244D9A4FFCB5}" destId="{4DE75C25-8AB6-AC48-8CCE-CC14CE5AFDD6}" srcOrd="1" destOrd="0" parTransId="{903A8029-00E0-0F45-84C0-751562C032E2}" sibTransId="{1E4A610B-7136-FF4C-AA80-249B00558E9F}"/>
    <dgm:cxn modelId="{3EE8F793-C6F2-F944-BCF7-5BC9B26E609D}" type="presOf" srcId="{ECBE5338-F799-904D-B2C8-F97AA7811BF5}" destId="{83BB62CB-8350-7548-AF1C-8700E4AF25F5}" srcOrd="0" destOrd="0" presId="urn:microsoft.com/office/officeart/2005/8/layout/hList3"/>
    <dgm:cxn modelId="{5DC6B2A8-F686-5642-8173-64C8874E07C9}" srcId="{3C8162DC-9A38-234A-BF50-29269EF60E37}" destId="{9A425725-5BC3-9E48-8D4B-C57007FBE638}" srcOrd="0" destOrd="0" parTransId="{66A970E0-3EAB-754C-AA2E-B2846BF273CE}" sibTransId="{2F6C71E9-4AE4-B245-8F52-0C7990E20B80}"/>
    <dgm:cxn modelId="{6C86A8AA-F03A-614A-8B2B-006CA15AA635}" srcId="{9A425725-5BC3-9E48-8D4B-C57007FBE638}" destId="{DA094B08-D6EC-3A40-9D64-2185244C2134}" srcOrd="0" destOrd="0" parTransId="{18D841F5-114F-294C-BA24-406997EE8226}" sibTransId="{1750BC11-6B46-644A-AD2C-4A05463E92F7}"/>
    <dgm:cxn modelId="{229AC9E0-E552-CB4D-9807-D28F6510C7D9}" srcId="{2494B512-93B2-CD4E-A97A-F5D3578693A5}" destId="{19D906B0-C045-4441-BB75-E10C4668B4F2}" srcOrd="0" destOrd="0" parTransId="{7C29C5C0-9240-C245-89FF-1D864E2780E2}" sibTransId="{DB0C8628-3B90-D346-8162-77FF036E8D8B}"/>
    <dgm:cxn modelId="{12B400F4-AFD8-474B-8C4B-7A3DC822B164}" type="presOf" srcId="{2494B512-93B2-CD4E-A97A-F5D3578693A5}" destId="{BCF55D28-D450-0B40-8AFF-C3F11E85BEFF}" srcOrd="0" destOrd="0" presId="urn:microsoft.com/office/officeart/2005/8/layout/hList3"/>
    <dgm:cxn modelId="{0568D2FC-A046-7E40-8FF6-30C6C2E7994B}" type="presOf" srcId="{9A425725-5BC3-9E48-8D4B-C57007FBE638}" destId="{198BB093-4285-EC44-88FF-71FB54257C73}" srcOrd="0" destOrd="0" presId="urn:microsoft.com/office/officeart/2005/8/layout/hList3"/>
    <dgm:cxn modelId="{A622117E-22EE-594E-9B25-360ACE63EBB6}" type="presParOf" srcId="{5BDAED95-C48D-644A-87B0-7F68122F3229}" destId="{D2C1D77E-6AC8-8E42-B99A-293D993351D8}" srcOrd="0" destOrd="0" presId="urn:microsoft.com/office/officeart/2005/8/layout/hList3"/>
    <dgm:cxn modelId="{FBBF7710-5E4C-8243-8B75-2883F6361741}" type="presParOf" srcId="{5BDAED95-C48D-644A-87B0-7F68122F3229}" destId="{7478F3E0-8E09-F64C-B855-BD7879D406BD}" srcOrd="1" destOrd="0" presId="urn:microsoft.com/office/officeart/2005/8/layout/hList3"/>
    <dgm:cxn modelId="{6DD8A3BF-0B0A-6A42-951B-F4361AC10129}" type="presParOf" srcId="{7478F3E0-8E09-F64C-B855-BD7879D406BD}" destId="{198BB093-4285-EC44-88FF-71FB54257C73}" srcOrd="0" destOrd="0" presId="urn:microsoft.com/office/officeart/2005/8/layout/hList3"/>
    <dgm:cxn modelId="{2C40E6CB-FEF5-3C49-BC00-D6CC97DE6C32}" type="presParOf" srcId="{7478F3E0-8E09-F64C-B855-BD7879D406BD}" destId="{0B6B2944-485F-D94E-91E5-D49764415E8F}" srcOrd="1" destOrd="0" presId="urn:microsoft.com/office/officeart/2005/8/layout/hList3"/>
    <dgm:cxn modelId="{8314629A-7A70-ED40-8A3F-349D4EB66ED5}" type="presParOf" srcId="{7478F3E0-8E09-F64C-B855-BD7879D406BD}" destId="{BCF55D28-D450-0B40-8AFF-C3F11E85BEFF}" srcOrd="2" destOrd="0" presId="urn:microsoft.com/office/officeart/2005/8/layout/hList3"/>
    <dgm:cxn modelId="{638CF924-E6C7-9F47-AFBC-35489F90B55A}" type="presParOf" srcId="{7478F3E0-8E09-F64C-B855-BD7879D406BD}" destId="{83BB62CB-8350-7548-AF1C-8700E4AF25F5}" srcOrd="3" destOrd="0" presId="urn:microsoft.com/office/officeart/2005/8/layout/hList3"/>
    <dgm:cxn modelId="{0F3E7904-91A8-0546-A8B7-DC7C526B7AE6}" type="presParOf" srcId="{5BDAED95-C48D-644A-87B0-7F68122F3229}" destId="{216527E0-2AA5-794B-AC2B-3E3DC5EF240C}" srcOrd="2" destOrd="0" presId="urn:microsoft.com/office/officeart/2005/8/layout/h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455866C-481E-C84E-8189-23CA6289A38A}" type="doc">
      <dgm:prSet loTypeId="urn:microsoft.com/office/officeart/2005/8/layout/lProcess1" loCatId="" qsTypeId="urn:microsoft.com/office/officeart/2005/8/quickstyle/simple4" qsCatId="simple" csTypeId="urn:microsoft.com/office/officeart/2005/8/colors/accent1_2" csCatId="accent1" phldr="1"/>
      <dgm:spPr/>
      <dgm:t>
        <a:bodyPr/>
        <a:lstStyle/>
        <a:p>
          <a:endParaRPr lang="en-US"/>
        </a:p>
      </dgm:t>
    </dgm:pt>
    <dgm:pt modelId="{41C75256-020E-1941-BC40-C0DA0C3E1635}">
      <dgm:prSet/>
      <dgm:spPr>
        <a:solidFill>
          <a:schemeClr val="tx2">
            <a:lumMod val="50000"/>
          </a:schemeClr>
        </a:solidFill>
      </dgm:spPr>
      <dgm:t>
        <a:bodyPr/>
        <a:lstStyle/>
        <a:p>
          <a:pPr rtl="0"/>
          <a:r>
            <a:rPr lang="en-US"/>
            <a:t>Use of a smart card as a national identity card for citizens</a:t>
          </a:r>
        </a:p>
      </dgm:t>
    </dgm:pt>
    <dgm:pt modelId="{0253CDAB-3636-CC4D-95EB-851058223392}" type="parTrans" cxnId="{7E97DBF9-688F-DD43-BC4D-5D3E618C2B76}">
      <dgm:prSet/>
      <dgm:spPr/>
      <dgm:t>
        <a:bodyPr/>
        <a:lstStyle/>
        <a:p>
          <a:endParaRPr lang="en-US"/>
        </a:p>
      </dgm:t>
    </dgm:pt>
    <dgm:pt modelId="{7B859D97-8C3C-224B-9653-D57AC460A56C}" type="sibTrans" cxnId="{7E97DBF9-688F-DD43-BC4D-5D3E618C2B76}">
      <dgm:prSet/>
      <dgm:spPr/>
      <dgm:t>
        <a:bodyPr/>
        <a:lstStyle/>
        <a:p>
          <a:endParaRPr lang="en-US"/>
        </a:p>
      </dgm:t>
    </dgm:pt>
    <dgm:pt modelId="{8AEF94C8-FA82-174B-9D55-A259A81BC751}">
      <dgm:prSet/>
      <dgm:spPr/>
      <dgm:t>
        <a:bodyPr/>
        <a:lstStyle/>
        <a:p>
          <a:pPr rtl="0"/>
          <a:r>
            <a:rPr lang="en-US"/>
            <a:t>Can serve the same purposes as other national ID cards, and similar cards such as a driver’s license, for access to government and commercial services</a:t>
          </a:r>
        </a:p>
      </dgm:t>
    </dgm:pt>
    <dgm:pt modelId="{FB28308C-BD58-E848-B0B0-BD4860A72528}" type="parTrans" cxnId="{6B49C64C-915F-0942-8085-00FED271A73C}">
      <dgm:prSet/>
      <dgm:spPr>
        <a:solidFill>
          <a:schemeClr val="accent3">
            <a:lumMod val="75000"/>
          </a:schemeClr>
        </a:solidFill>
      </dgm:spPr>
      <dgm:t>
        <a:bodyPr/>
        <a:lstStyle/>
        <a:p>
          <a:endParaRPr lang="en-US"/>
        </a:p>
      </dgm:t>
    </dgm:pt>
    <dgm:pt modelId="{81722F9A-E54A-8141-95F6-4D2D452DCD60}" type="sibTrans" cxnId="{6B49C64C-915F-0942-8085-00FED271A73C}">
      <dgm:prSet/>
      <dgm:spPr>
        <a:solidFill>
          <a:schemeClr val="accent3">
            <a:lumMod val="75000"/>
          </a:schemeClr>
        </a:solidFill>
      </dgm:spPr>
      <dgm:t>
        <a:bodyPr/>
        <a:lstStyle/>
        <a:p>
          <a:endParaRPr lang="en-US"/>
        </a:p>
      </dgm:t>
    </dgm:pt>
    <dgm:pt modelId="{FB193F18-8890-BE4F-BB24-E449833D4E37}">
      <dgm:prSet/>
      <dgm:spPr/>
      <dgm:t>
        <a:bodyPr/>
        <a:lstStyle/>
        <a:p>
          <a:pPr rtl="0"/>
          <a:r>
            <a:rPr lang="en-US"/>
            <a:t>Can provide stronger proof of identity and can be used in a wider variety of applications</a:t>
          </a:r>
        </a:p>
      </dgm:t>
    </dgm:pt>
    <dgm:pt modelId="{3B89DBE1-0BEE-C941-971E-6725640759B4}" type="parTrans" cxnId="{D0EDEE34-2A07-6349-9E7F-3AFB35D9F5E2}">
      <dgm:prSet/>
      <dgm:spPr/>
      <dgm:t>
        <a:bodyPr/>
        <a:lstStyle/>
        <a:p>
          <a:endParaRPr lang="en-US"/>
        </a:p>
      </dgm:t>
    </dgm:pt>
    <dgm:pt modelId="{7026B3BA-D369-CD46-B733-3180621606E6}" type="sibTrans" cxnId="{D0EDEE34-2A07-6349-9E7F-3AFB35D9F5E2}">
      <dgm:prSet/>
      <dgm:spPr>
        <a:solidFill>
          <a:schemeClr val="accent3">
            <a:lumMod val="75000"/>
          </a:schemeClr>
        </a:solidFill>
      </dgm:spPr>
      <dgm:t>
        <a:bodyPr/>
        <a:lstStyle/>
        <a:p>
          <a:endParaRPr lang="en-US"/>
        </a:p>
      </dgm:t>
    </dgm:pt>
    <dgm:pt modelId="{A8E0FFFA-6138-C241-858E-242C66C65B8D}">
      <dgm:prSet/>
      <dgm:spPr/>
      <dgm:t>
        <a:bodyPr/>
        <a:lstStyle/>
        <a:p>
          <a:pPr rtl="0"/>
          <a:r>
            <a:rPr lang="en-US"/>
            <a:t>In effect, is a smart card that has been verified by the national government as valid and authentic</a:t>
          </a:r>
        </a:p>
      </dgm:t>
    </dgm:pt>
    <dgm:pt modelId="{07F660D2-DA07-3943-9A8C-F94E7076BE6B}" type="parTrans" cxnId="{D5F6584B-7129-994F-852F-2FFF85C3A477}">
      <dgm:prSet/>
      <dgm:spPr/>
      <dgm:t>
        <a:bodyPr/>
        <a:lstStyle/>
        <a:p>
          <a:endParaRPr lang="en-US"/>
        </a:p>
      </dgm:t>
    </dgm:pt>
    <dgm:pt modelId="{23242BEA-44F8-7A4D-9410-09BB2B19F063}" type="sibTrans" cxnId="{D5F6584B-7129-994F-852F-2FFF85C3A477}">
      <dgm:prSet/>
      <dgm:spPr/>
      <dgm:t>
        <a:bodyPr/>
        <a:lstStyle/>
        <a:p>
          <a:endParaRPr lang="en-US"/>
        </a:p>
      </dgm:t>
    </dgm:pt>
    <dgm:pt modelId="{34400A1D-E10B-1B48-AB63-E98E6EADF69E}">
      <dgm:prSet/>
      <dgm:spPr>
        <a:solidFill>
          <a:schemeClr val="accent5">
            <a:lumMod val="75000"/>
          </a:schemeClr>
        </a:solidFill>
      </dgm:spPr>
      <dgm:t>
        <a:bodyPr/>
        <a:lstStyle/>
        <a:p>
          <a:pPr rtl="0"/>
          <a:r>
            <a:rPr lang="en-US"/>
            <a:t>Most advanced deployment is the German card </a:t>
          </a:r>
          <a:r>
            <a:rPr lang="en-US" i="1"/>
            <a:t>neuer Personalausweis</a:t>
          </a:r>
          <a:endParaRPr lang="en-US"/>
        </a:p>
      </dgm:t>
    </dgm:pt>
    <dgm:pt modelId="{3BD96A07-AAA3-D046-BEBE-0FA5DACC388E}" type="parTrans" cxnId="{C2E62D1C-4270-BD45-8D1A-EBD41DD7297D}">
      <dgm:prSet/>
      <dgm:spPr/>
      <dgm:t>
        <a:bodyPr/>
        <a:lstStyle/>
        <a:p>
          <a:endParaRPr lang="en-US"/>
        </a:p>
      </dgm:t>
    </dgm:pt>
    <dgm:pt modelId="{A249FFDC-5CDA-3D49-BC7A-292394460141}" type="sibTrans" cxnId="{C2E62D1C-4270-BD45-8D1A-EBD41DD7297D}">
      <dgm:prSet/>
      <dgm:spPr/>
      <dgm:t>
        <a:bodyPr/>
        <a:lstStyle/>
        <a:p>
          <a:endParaRPr lang="en-US"/>
        </a:p>
      </dgm:t>
    </dgm:pt>
    <dgm:pt modelId="{D3DA7599-4584-F94C-B95D-4B11C1694E62}">
      <dgm:prSet/>
      <dgm:spPr/>
      <dgm:t>
        <a:bodyPr/>
        <a:lstStyle/>
        <a:p>
          <a:pPr rtl="0"/>
          <a:r>
            <a:rPr lang="en-US"/>
            <a:t>Has human-readable data printed on its surface</a:t>
          </a:r>
        </a:p>
      </dgm:t>
    </dgm:pt>
    <dgm:pt modelId="{2637F874-5137-E04E-A886-06DB0C3D0BA4}" type="parTrans" cxnId="{3530FB18-69DA-5943-8F74-16711A12A0E7}">
      <dgm:prSet/>
      <dgm:spPr>
        <a:solidFill>
          <a:schemeClr val="accent5">
            <a:lumMod val="75000"/>
          </a:schemeClr>
        </a:solidFill>
      </dgm:spPr>
      <dgm:t>
        <a:bodyPr/>
        <a:lstStyle/>
        <a:p>
          <a:endParaRPr lang="en-US"/>
        </a:p>
      </dgm:t>
    </dgm:pt>
    <dgm:pt modelId="{C3FA76FD-B8C5-1847-BE21-129F7E3AC735}" type="sibTrans" cxnId="{3530FB18-69DA-5943-8F74-16711A12A0E7}">
      <dgm:prSet/>
      <dgm:spPr/>
      <dgm:t>
        <a:bodyPr/>
        <a:lstStyle/>
        <a:p>
          <a:endParaRPr lang="en-US"/>
        </a:p>
      </dgm:t>
    </dgm:pt>
    <dgm:pt modelId="{FE13C02B-66EF-294F-8BD5-9D28B87789C9}">
      <dgm:prSet/>
      <dgm:spPr/>
      <dgm:t>
        <a:bodyPr/>
        <a:lstStyle/>
        <a:p>
          <a:pPr rtl="0"/>
          <a:r>
            <a:rPr lang="en-US"/>
            <a:t>Personal data</a:t>
          </a:r>
        </a:p>
      </dgm:t>
    </dgm:pt>
    <dgm:pt modelId="{207BC628-4E35-7347-A9F5-06E40F0BBE04}" type="parTrans" cxnId="{1C6E2FAD-2F9A-A34A-970E-09A44731E6A4}">
      <dgm:prSet/>
      <dgm:spPr/>
      <dgm:t>
        <a:bodyPr/>
        <a:lstStyle/>
        <a:p>
          <a:endParaRPr lang="en-US"/>
        </a:p>
      </dgm:t>
    </dgm:pt>
    <dgm:pt modelId="{860BE0C4-5BE2-1D47-AE2B-3CB838152724}" type="sibTrans" cxnId="{1C6E2FAD-2F9A-A34A-970E-09A44731E6A4}">
      <dgm:prSet/>
      <dgm:spPr/>
      <dgm:t>
        <a:bodyPr/>
        <a:lstStyle/>
        <a:p>
          <a:endParaRPr lang="en-US"/>
        </a:p>
      </dgm:t>
    </dgm:pt>
    <dgm:pt modelId="{90AA3528-7FE3-E34B-A7B8-07D71CB0D3E7}">
      <dgm:prSet/>
      <dgm:spPr/>
      <dgm:t>
        <a:bodyPr/>
        <a:lstStyle/>
        <a:p>
          <a:pPr rtl="0"/>
          <a:r>
            <a:rPr lang="en-US"/>
            <a:t>Document number</a:t>
          </a:r>
        </a:p>
      </dgm:t>
    </dgm:pt>
    <dgm:pt modelId="{C6567C15-CA44-B049-A908-D0B9B2FCED65}" type="parTrans" cxnId="{418CCFA7-D4AC-5D41-818A-7DB07FE233AC}">
      <dgm:prSet/>
      <dgm:spPr/>
      <dgm:t>
        <a:bodyPr/>
        <a:lstStyle/>
        <a:p>
          <a:endParaRPr lang="en-US"/>
        </a:p>
      </dgm:t>
    </dgm:pt>
    <dgm:pt modelId="{B251EB56-E009-9F4E-A8C8-A92A4E9D37C7}" type="sibTrans" cxnId="{418CCFA7-D4AC-5D41-818A-7DB07FE233AC}">
      <dgm:prSet/>
      <dgm:spPr/>
      <dgm:t>
        <a:bodyPr/>
        <a:lstStyle/>
        <a:p>
          <a:endParaRPr lang="en-US"/>
        </a:p>
      </dgm:t>
    </dgm:pt>
    <dgm:pt modelId="{C6F11952-F132-FD4E-9D65-C73E2E37B3BA}">
      <dgm:prSet/>
      <dgm:spPr/>
      <dgm:t>
        <a:bodyPr/>
        <a:lstStyle/>
        <a:p>
          <a:pPr rtl="0"/>
          <a:r>
            <a:rPr lang="en-US"/>
            <a:t>Card access number (CAN)</a:t>
          </a:r>
        </a:p>
      </dgm:t>
    </dgm:pt>
    <dgm:pt modelId="{C73797D4-9D21-7A4D-99A8-9AF1625E3C06}" type="parTrans" cxnId="{B1BAAE54-735B-1446-97C3-501BA8189EDE}">
      <dgm:prSet/>
      <dgm:spPr/>
      <dgm:t>
        <a:bodyPr/>
        <a:lstStyle/>
        <a:p>
          <a:endParaRPr lang="en-US"/>
        </a:p>
      </dgm:t>
    </dgm:pt>
    <dgm:pt modelId="{1894F648-12C0-E54C-B841-066FF09E3BAD}" type="sibTrans" cxnId="{B1BAAE54-735B-1446-97C3-501BA8189EDE}">
      <dgm:prSet/>
      <dgm:spPr/>
      <dgm:t>
        <a:bodyPr/>
        <a:lstStyle/>
        <a:p>
          <a:endParaRPr lang="en-US"/>
        </a:p>
      </dgm:t>
    </dgm:pt>
    <dgm:pt modelId="{70570BB8-A307-B54F-964E-4807CFAC22F4}">
      <dgm:prSet/>
      <dgm:spPr/>
      <dgm:t>
        <a:bodyPr/>
        <a:lstStyle/>
        <a:p>
          <a:pPr rtl="0"/>
          <a:r>
            <a:rPr lang="en-US" dirty="0"/>
            <a:t>Machine readable zone (MRZ)</a:t>
          </a:r>
        </a:p>
      </dgm:t>
    </dgm:pt>
    <dgm:pt modelId="{CFEBAC1A-FDB6-8B42-B148-FBBFC40C399C}" type="parTrans" cxnId="{595CC411-94F1-3A49-BCDC-CB4C7301C9CB}">
      <dgm:prSet/>
      <dgm:spPr/>
      <dgm:t>
        <a:bodyPr/>
        <a:lstStyle/>
        <a:p>
          <a:endParaRPr lang="en-US"/>
        </a:p>
      </dgm:t>
    </dgm:pt>
    <dgm:pt modelId="{1FE29801-317A-9742-8FE5-08418AC94C38}" type="sibTrans" cxnId="{595CC411-94F1-3A49-BCDC-CB4C7301C9CB}">
      <dgm:prSet/>
      <dgm:spPr/>
      <dgm:t>
        <a:bodyPr/>
        <a:lstStyle/>
        <a:p>
          <a:endParaRPr lang="en-US"/>
        </a:p>
      </dgm:t>
    </dgm:pt>
    <dgm:pt modelId="{18938608-D7ED-0F4D-82E7-259E7E2D482F}" type="pres">
      <dgm:prSet presAssocID="{1455866C-481E-C84E-8189-23CA6289A38A}" presName="Name0" presStyleCnt="0">
        <dgm:presLayoutVars>
          <dgm:dir/>
          <dgm:animLvl val="lvl"/>
          <dgm:resizeHandles val="exact"/>
        </dgm:presLayoutVars>
      </dgm:prSet>
      <dgm:spPr/>
    </dgm:pt>
    <dgm:pt modelId="{E445A1C7-798C-4340-94A8-121D69BC3C0B}" type="pres">
      <dgm:prSet presAssocID="{41C75256-020E-1941-BC40-C0DA0C3E1635}" presName="vertFlow" presStyleCnt="0"/>
      <dgm:spPr/>
    </dgm:pt>
    <dgm:pt modelId="{3E317F9A-DFF2-424D-9955-A68F61044AB5}" type="pres">
      <dgm:prSet presAssocID="{41C75256-020E-1941-BC40-C0DA0C3E1635}" presName="header" presStyleLbl="node1" presStyleIdx="0" presStyleCnt="2"/>
      <dgm:spPr/>
    </dgm:pt>
    <dgm:pt modelId="{08AACE95-A38A-2446-A1C5-80738DEFD3F9}" type="pres">
      <dgm:prSet presAssocID="{FB28308C-BD58-E848-B0B0-BD4860A72528}" presName="parTrans" presStyleLbl="sibTrans2D1" presStyleIdx="0" presStyleCnt="4"/>
      <dgm:spPr/>
    </dgm:pt>
    <dgm:pt modelId="{8D7D8058-0A66-334B-A1A8-826C145DCC34}" type="pres">
      <dgm:prSet presAssocID="{8AEF94C8-FA82-174B-9D55-A259A81BC751}" presName="child" presStyleLbl="alignAccFollowNode1" presStyleIdx="0" presStyleCnt="4">
        <dgm:presLayoutVars>
          <dgm:chMax val="0"/>
          <dgm:bulletEnabled val="1"/>
        </dgm:presLayoutVars>
      </dgm:prSet>
      <dgm:spPr/>
    </dgm:pt>
    <dgm:pt modelId="{418F19D3-6009-B84D-8023-07D0760682EE}" type="pres">
      <dgm:prSet presAssocID="{81722F9A-E54A-8141-95F6-4D2D452DCD60}" presName="sibTrans" presStyleLbl="sibTrans2D1" presStyleIdx="1" presStyleCnt="4"/>
      <dgm:spPr/>
    </dgm:pt>
    <dgm:pt modelId="{16BCA81D-7D86-4D40-8F7C-CD95230169C0}" type="pres">
      <dgm:prSet presAssocID="{FB193F18-8890-BE4F-BB24-E449833D4E37}" presName="child" presStyleLbl="alignAccFollowNode1" presStyleIdx="1" presStyleCnt="4">
        <dgm:presLayoutVars>
          <dgm:chMax val="0"/>
          <dgm:bulletEnabled val="1"/>
        </dgm:presLayoutVars>
      </dgm:prSet>
      <dgm:spPr/>
    </dgm:pt>
    <dgm:pt modelId="{F1725AF0-0565-4040-88ED-9513DE94B247}" type="pres">
      <dgm:prSet presAssocID="{7026B3BA-D369-CD46-B733-3180621606E6}" presName="sibTrans" presStyleLbl="sibTrans2D1" presStyleIdx="2" presStyleCnt="4"/>
      <dgm:spPr/>
    </dgm:pt>
    <dgm:pt modelId="{C1B7A8F7-C657-E146-BA5A-C62EEE25BE2D}" type="pres">
      <dgm:prSet presAssocID="{A8E0FFFA-6138-C241-858E-242C66C65B8D}" presName="child" presStyleLbl="alignAccFollowNode1" presStyleIdx="2" presStyleCnt="4">
        <dgm:presLayoutVars>
          <dgm:chMax val="0"/>
          <dgm:bulletEnabled val="1"/>
        </dgm:presLayoutVars>
      </dgm:prSet>
      <dgm:spPr/>
    </dgm:pt>
    <dgm:pt modelId="{0CE2CDD4-BCF1-BB4A-89C0-0B7323546B66}" type="pres">
      <dgm:prSet presAssocID="{41C75256-020E-1941-BC40-C0DA0C3E1635}" presName="hSp" presStyleCnt="0"/>
      <dgm:spPr/>
    </dgm:pt>
    <dgm:pt modelId="{A35005ED-FC58-DA43-AC6D-25E3F874C838}" type="pres">
      <dgm:prSet presAssocID="{34400A1D-E10B-1B48-AB63-E98E6EADF69E}" presName="vertFlow" presStyleCnt="0"/>
      <dgm:spPr/>
    </dgm:pt>
    <dgm:pt modelId="{D72E6201-16A1-F148-8785-1A3C3F1A8607}" type="pres">
      <dgm:prSet presAssocID="{34400A1D-E10B-1B48-AB63-E98E6EADF69E}" presName="header" presStyleLbl="node1" presStyleIdx="1" presStyleCnt="2"/>
      <dgm:spPr/>
    </dgm:pt>
    <dgm:pt modelId="{446929B8-4632-CA42-BA85-42C5E4D85027}" type="pres">
      <dgm:prSet presAssocID="{2637F874-5137-E04E-A886-06DB0C3D0BA4}" presName="parTrans" presStyleLbl="sibTrans2D1" presStyleIdx="3" presStyleCnt="4"/>
      <dgm:spPr/>
    </dgm:pt>
    <dgm:pt modelId="{D2CD14C2-0716-AA46-8C1D-AD38F342E91E}" type="pres">
      <dgm:prSet presAssocID="{D3DA7599-4584-F94C-B95D-4B11C1694E62}" presName="child" presStyleLbl="alignAccFollowNode1" presStyleIdx="3" presStyleCnt="4" custScaleY="167970">
        <dgm:presLayoutVars>
          <dgm:chMax val="0"/>
          <dgm:bulletEnabled val="1"/>
        </dgm:presLayoutVars>
      </dgm:prSet>
      <dgm:spPr/>
    </dgm:pt>
  </dgm:ptLst>
  <dgm:cxnLst>
    <dgm:cxn modelId="{595CC411-94F1-3A49-BCDC-CB4C7301C9CB}" srcId="{D3DA7599-4584-F94C-B95D-4B11C1694E62}" destId="{70570BB8-A307-B54F-964E-4807CFAC22F4}" srcOrd="3" destOrd="0" parTransId="{CFEBAC1A-FDB6-8B42-B148-FBBFC40C399C}" sibTransId="{1FE29801-317A-9742-8FE5-08418AC94C38}"/>
    <dgm:cxn modelId="{3530FB18-69DA-5943-8F74-16711A12A0E7}" srcId="{34400A1D-E10B-1B48-AB63-E98E6EADF69E}" destId="{D3DA7599-4584-F94C-B95D-4B11C1694E62}" srcOrd="0" destOrd="0" parTransId="{2637F874-5137-E04E-A886-06DB0C3D0BA4}" sibTransId="{C3FA76FD-B8C5-1847-BE21-129F7E3AC735}"/>
    <dgm:cxn modelId="{C2E62D1C-4270-BD45-8D1A-EBD41DD7297D}" srcId="{1455866C-481E-C84E-8189-23CA6289A38A}" destId="{34400A1D-E10B-1B48-AB63-E98E6EADF69E}" srcOrd="1" destOrd="0" parTransId="{3BD96A07-AAA3-D046-BEBE-0FA5DACC388E}" sibTransId="{A249FFDC-5CDA-3D49-BC7A-292394460141}"/>
    <dgm:cxn modelId="{8210961D-1306-1746-8313-A8CDD6BAAE74}" type="presOf" srcId="{A8E0FFFA-6138-C241-858E-242C66C65B8D}" destId="{C1B7A8F7-C657-E146-BA5A-C62EEE25BE2D}" srcOrd="0" destOrd="0" presId="urn:microsoft.com/office/officeart/2005/8/layout/lProcess1"/>
    <dgm:cxn modelId="{12D2711F-B07B-7640-B2EE-179176C422B5}" type="presOf" srcId="{D3DA7599-4584-F94C-B95D-4B11C1694E62}" destId="{D2CD14C2-0716-AA46-8C1D-AD38F342E91E}" srcOrd="0" destOrd="0" presId="urn:microsoft.com/office/officeart/2005/8/layout/lProcess1"/>
    <dgm:cxn modelId="{FB6AE824-5FC1-D94F-A4F4-D09E2D35112F}" type="presOf" srcId="{34400A1D-E10B-1B48-AB63-E98E6EADF69E}" destId="{D72E6201-16A1-F148-8785-1A3C3F1A8607}" srcOrd="0" destOrd="0" presId="urn:microsoft.com/office/officeart/2005/8/layout/lProcess1"/>
    <dgm:cxn modelId="{D0EDEE34-2A07-6349-9E7F-3AFB35D9F5E2}" srcId="{41C75256-020E-1941-BC40-C0DA0C3E1635}" destId="{FB193F18-8890-BE4F-BB24-E449833D4E37}" srcOrd="1" destOrd="0" parTransId="{3B89DBE1-0BEE-C941-971E-6725640759B4}" sibTransId="{7026B3BA-D369-CD46-B733-3180621606E6}"/>
    <dgm:cxn modelId="{7626523B-DA13-7847-ADDA-8E682B70BCE3}" type="presOf" srcId="{FE13C02B-66EF-294F-8BD5-9D28B87789C9}" destId="{D2CD14C2-0716-AA46-8C1D-AD38F342E91E}" srcOrd="0" destOrd="1" presId="urn:microsoft.com/office/officeart/2005/8/layout/lProcess1"/>
    <dgm:cxn modelId="{D5F6584B-7129-994F-852F-2FFF85C3A477}" srcId="{41C75256-020E-1941-BC40-C0DA0C3E1635}" destId="{A8E0FFFA-6138-C241-858E-242C66C65B8D}" srcOrd="2" destOrd="0" parTransId="{07F660D2-DA07-3943-9A8C-F94E7076BE6B}" sibTransId="{23242BEA-44F8-7A4D-9410-09BB2B19F063}"/>
    <dgm:cxn modelId="{6B49C64C-915F-0942-8085-00FED271A73C}" srcId="{41C75256-020E-1941-BC40-C0DA0C3E1635}" destId="{8AEF94C8-FA82-174B-9D55-A259A81BC751}" srcOrd="0" destOrd="0" parTransId="{FB28308C-BD58-E848-B0B0-BD4860A72528}" sibTransId="{81722F9A-E54A-8141-95F6-4D2D452DCD60}"/>
    <dgm:cxn modelId="{C81AC44E-9479-E94E-B8DB-118227D22900}" type="presOf" srcId="{FB193F18-8890-BE4F-BB24-E449833D4E37}" destId="{16BCA81D-7D86-4D40-8F7C-CD95230169C0}" srcOrd="0" destOrd="0" presId="urn:microsoft.com/office/officeart/2005/8/layout/lProcess1"/>
    <dgm:cxn modelId="{4CBA2C52-8FE7-CB43-989C-B70AB306688C}" type="presOf" srcId="{90AA3528-7FE3-E34B-A7B8-07D71CB0D3E7}" destId="{D2CD14C2-0716-AA46-8C1D-AD38F342E91E}" srcOrd="0" destOrd="2" presId="urn:microsoft.com/office/officeart/2005/8/layout/lProcess1"/>
    <dgm:cxn modelId="{B1BAAE54-735B-1446-97C3-501BA8189EDE}" srcId="{D3DA7599-4584-F94C-B95D-4B11C1694E62}" destId="{C6F11952-F132-FD4E-9D65-C73E2E37B3BA}" srcOrd="2" destOrd="0" parTransId="{C73797D4-9D21-7A4D-99A8-9AF1625E3C06}" sibTransId="{1894F648-12C0-E54C-B841-066FF09E3BAD}"/>
    <dgm:cxn modelId="{8DBF0F67-33BD-C744-8548-DAEE8F42DC1E}" type="presOf" srcId="{8AEF94C8-FA82-174B-9D55-A259A81BC751}" destId="{8D7D8058-0A66-334B-A1A8-826C145DCC34}" srcOrd="0" destOrd="0" presId="urn:microsoft.com/office/officeart/2005/8/layout/lProcess1"/>
    <dgm:cxn modelId="{23155374-5761-8646-B57C-6E4693A7CB34}" type="presOf" srcId="{7026B3BA-D369-CD46-B733-3180621606E6}" destId="{F1725AF0-0565-4040-88ED-9513DE94B247}" srcOrd="0" destOrd="0" presId="urn:microsoft.com/office/officeart/2005/8/layout/lProcess1"/>
    <dgm:cxn modelId="{AEF4C097-4C82-C348-8A75-8BEFB64C29D6}" type="presOf" srcId="{70570BB8-A307-B54F-964E-4807CFAC22F4}" destId="{D2CD14C2-0716-AA46-8C1D-AD38F342E91E}" srcOrd="0" destOrd="4" presId="urn:microsoft.com/office/officeart/2005/8/layout/lProcess1"/>
    <dgm:cxn modelId="{418CCFA7-D4AC-5D41-818A-7DB07FE233AC}" srcId="{D3DA7599-4584-F94C-B95D-4B11C1694E62}" destId="{90AA3528-7FE3-E34B-A7B8-07D71CB0D3E7}" srcOrd="1" destOrd="0" parTransId="{C6567C15-CA44-B049-A908-D0B9B2FCED65}" sibTransId="{B251EB56-E009-9F4E-A8C8-A92A4E9D37C7}"/>
    <dgm:cxn modelId="{1EAFECA8-BC70-7B46-9391-E65E57CA5D78}" type="presOf" srcId="{C6F11952-F132-FD4E-9D65-C73E2E37B3BA}" destId="{D2CD14C2-0716-AA46-8C1D-AD38F342E91E}" srcOrd="0" destOrd="3" presId="urn:microsoft.com/office/officeart/2005/8/layout/lProcess1"/>
    <dgm:cxn modelId="{1C6E2FAD-2F9A-A34A-970E-09A44731E6A4}" srcId="{D3DA7599-4584-F94C-B95D-4B11C1694E62}" destId="{FE13C02B-66EF-294F-8BD5-9D28B87789C9}" srcOrd="0" destOrd="0" parTransId="{207BC628-4E35-7347-A9F5-06E40F0BBE04}" sibTransId="{860BE0C4-5BE2-1D47-AE2B-3CB838152724}"/>
    <dgm:cxn modelId="{484C5DB3-4E55-B941-9899-249847DA97D7}" type="presOf" srcId="{1455866C-481E-C84E-8189-23CA6289A38A}" destId="{18938608-D7ED-0F4D-82E7-259E7E2D482F}" srcOrd="0" destOrd="0" presId="urn:microsoft.com/office/officeart/2005/8/layout/lProcess1"/>
    <dgm:cxn modelId="{AEF679DF-3DF6-8746-A1ED-DA11C4F2A15D}" type="presOf" srcId="{41C75256-020E-1941-BC40-C0DA0C3E1635}" destId="{3E317F9A-DFF2-424D-9955-A68F61044AB5}" srcOrd="0" destOrd="0" presId="urn:microsoft.com/office/officeart/2005/8/layout/lProcess1"/>
    <dgm:cxn modelId="{6BEBEBE1-18B9-364A-B01C-B4126CA61449}" type="presOf" srcId="{81722F9A-E54A-8141-95F6-4D2D452DCD60}" destId="{418F19D3-6009-B84D-8023-07D0760682EE}" srcOrd="0" destOrd="0" presId="urn:microsoft.com/office/officeart/2005/8/layout/lProcess1"/>
    <dgm:cxn modelId="{2F8296E3-D6AE-5241-92B7-76274A7003A9}" type="presOf" srcId="{2637F874-5137-E04E-A886-06DB0C3D0BA4}" destId="{446929B8-4632-CA42-BA85-42C5E4D85027}" srcOrd="0" destOrd="0" presId="urn:microsoft.com/office/officeart/2005/8/layout/lProcess1"/>
    <dgm:cxn modelId="{2DF04AF7-F584-124B-9702-329C4A00DC48}" type="presOf" srcId="{FB28308C-BD58-E848-B0B0-BD4860A72528}" destId="{08AACE95-A38A-2446-A1C5-80738DEFD3F9}" srcOrd="0" destOrd="0" presId="urn:microsoft.com/office/officeart/2005/8/layout/lProcess1"/>
    <dgm:cxn modelId="{7E97DBF9-688F-DD43-BC4D-5D3E618C2B76}" srcId="{1455866C-481E-C84E-8189-23CA6289A38A}" destId="{41C75256-020E-1941-BC40-C0DA0C3E1635}" srcOrd="0" destOrd="0" parTransId="{0253CDAB-3636-CC4D-95EB-851058223392}" sibTransId="{7B859D97-8C3C-224B-9653-D57AC460A56C}"/>
    <dgm:cxn modelId="{B150E550-C572-0143-A7CC-AAA0506C513B}" type="presParOf" srcId="{18938608-D7ED-0F4D-82E7-259E7E2D482F}" destId="{E445A1C7-798C-4340-94A8-121D69BC3C0B}" srcOrd="0" destOrd="0" presId="urn:microsoft.com/office/officeart/2005/8/layout/lProcess1"/>
    <dgm:cxn modelId="{DE560373-B179-4E41-86CA-29E3E6076730}" type="presParOf" srcId="{E445A1C7-798C-4340-94A8-121D69BC3C0B}" destId="{3E317F9A-DFF2-424D-9955-A68F61044AB5}" srcOrd="0" destOrd="0" presId="urn:microsoft.com/office/officeart/2005/8/layout/lProcess1"/>
    <dgm:cxn modelId="{BEA65DD8-5549-8849-A1A8-F6AFFD092446}" type="presParOf" srcId="{E445A1C7-798C-4340-94A8-121D69BC3C0B}" destId="{08AACE95-A38A-2446-A1C5-80738DEFD3F9}" srcOrd="1" destOrd="0" presId="urn:microsoft.com/office/officeart/2005/8/layout/lProcess1"/>
    <dgm:cxn modelId="{0A8EF0DE-DB57-4547-A731-2532521ACE80}" type="presParOf" srcId="{E445A1C7-798C-4340-94A8-121D69BC3C0B}" destId="{8D7D8058-0A66-334B-A1A8-826C145DCC34}" srcOrd="2" destOrd="0" presId="urn:microsoft.com/office/officeart/2005/8/layout/lProcess1"/>
    <dgm:cxn modelId="{3EEF5656-C3B7-0843-81DB-8FB055693743}" type="presParOf" srcId="{E445A1C7-798C-4340-94A8-121D69BC3C0B}" destId="{418F19D3-6009-B84D-8023-07D0760682EE}" srcOrd="3" destOrd="0" presId="urn:microsoft.com/office/officeart/2005/8/layout/lProcess1"/>
    <dgm:cxn modelId="{101130A7-86FE-B144-987E-9E32552FB0B7}" type="presParOf" srcId="{E445A1C7-798C-4340-94A8-121D69BC3C0B}" destId="{16BCA81D-7D86-4D40-8F7C-CD95230169C0}" srcOrd="4" destOrd="0" presId="urn:microsoft.com/office/officeart/2005/8/layout/lProcess1"/>
    <dgm:cxn modelId="{0F794156-8177-164F-B9A3-C80C4578111C}" type="presParOf" srcId="{E445A1C7-798C-4340-94A8-121D69BC3C0B}" destId="{F1725AF0-0565-4040-88ED-9513DE94B247}" srcOrd="5" destOrd="0" presId="urn:microsoft.com/office/officeart/2005/8/layout/lProcess1"/>
    <dgm:cxn modelId="{92B2F0A6-BE23-4A40-96F2-0EC0003437D5}" type="presParOf" srcId="{E445A1C7-798C-4340-94A8-121D69BC3C0B}" destId="{C1B7A8F7-C657-E146-BA5A-C62EEE25BE2D}" srcOrd="6" destOrd="0" presId="urn:microsoft.com/office/officeart/2005/8/layout/lProcess1"/>
    <dgm:cxn modelId="{5E6CA496-9CC4-3349-9324-2D336845477F}" type="presParOf" srcId="{18938608-D7ED-0F4D-82E7-259E7E2D482F}" destId="{0CE2CDD4-BCF1-BB4A-89C0-0B7323546B66}" srcOrd="1" destOrd="0" presId="urn:microsoft.com/office/officeart/2005/8/layout/lProcess1"/>
    <dgm:cxn modelId="{71B2D555-896F-1043-A077-6208589562E4}" type="presParOf" srcId="{18938608-D7ED-0F4D-82E7-259E7E2D482F}" destId="{A35005ED-FC58-DA43-AC6D-25E3F874C838}" srcOrd="2" destOrd="0" presId="urn:microsoft.com/office/officeart/2005/8/layout/lProcess1"/>
    <dgm:cxn modelId="{6633DFCC-E7E1-9E44-8FB8-49B35DEF1CFA}" type="presParOf" srcId="{A35005ED-FC58-DA43-AC6D-25E3F874C838}" destId="{D72E6201-16A1-F148-8785-1A3C3F1A8607}" srcOrd="0" destOrd="0" presId="urn:microsoft.com/office/officeart/2005/8/layout/lProcess1"/>
    <dgm:cxn modelId="{6E8E3DEE-1146-2547-8C09-3063F44EB643}" type="presParOf" srcId="{A35005ED-FC58-DA43-AC6D-25E3F874C838}" destId="{446929B8-4632-CA42-BA85-42C5E4D85027}" srcOrd="1" destOrd="0" presId="urn:microsoft.com/office/officeart/2005/8/layout/lProcess1"/>
    <dgm:cxn modelId="{9D9B2F4B-8B3A-3240-90AB-02D59C080C7D}" type="presParOf" srcId="{A35005ED-FC58-DA43-AC6D-25E3F874C838}" destId="{D2CD14C2-0716-AA46-8C1D-AD38F342E91E}" srcOrd="2" destOrd="0" presId="urn:microsoft.com/office/officeart/2005/8/layout/l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B7017257-ACB9-384B-B2E8-DE7AE9EAE859}" type="doc">
      <dgm:prSet loTypeId="urn:microsoft.com/office/officeart/2009/3/layout/StepUpProcess" loCatId="" qsTypeId="urn:microsoft.com/office/officeart/2005/8/quickstyle/simple4" qsCatId="simple" csTypeId="urn:microsoft.com/office/officeart/2005/8/colors/accent1_2" csCatId="accent1"/>
      <dgm:spPr/>
      <dgm:t>
        <a:bodyPr/>
        <a:lstStyle/>
        <a:p>
          <a:endParaRPr lang="en-US"/>
        </a:p>
      </dgm:t>
    </dgm:pt>
    <dgm:pt modelId="{110E7A37-EFD4-374A-A83A-5CF729390127}">
      <dgm:prSet/>
      <dgm:spPr/>
      <dgm:t>
        <a:bodyPr/>
        <a:lstStyle/>
        <a:p>
          <a:pPr rtl="0"/>
          <a:r>
            <a:rPr lang="en-US"/>
            <a:t>Ensures that the contactless RF chip in the eID card cannot be read without explicit access control</a:t>
          </a:r>
        </a:p>
      </dgm:t>
    </dgm:pt>
    <dgm:pt modelId="{CC7FA567-8538-4F47-906E-8363E5E874F5}" type="parTrans" cxnId="{06AC1754-AC72-4E42-812D-9F0E90B16AF6}">
      <dgm:prSet/>
      <dgm:spPr/>
      <dgm:t>
        <a:bodyPr/>
        <a:lstStyle/>
        <a:p>
          <a:endParaRPr lang="en-US"/>
        </a:p>
      </dgm:t>
    </dgm:pt>
    <dgm:pt modelId="{68E79752-4B85-4647-9A4C-996829BDC233}" type="sibTrans" cxnId="{06AC1754-AC72-4E42-812D-9F0E90B16AF6}">
      <dgm:prSet/>
      <dgm:spPr/>
      <dgm:t>
        <a:bodyPr/>
        <a:lstStyle/>
        <a:p>
          <a:endParaRPr lang="en-US"/>
        </a:p>
      </dgm:t>
    </dgm:pt>
    <dgm:pt modelId="{BB48326D-6AD8-E142-B9BE-2126020ACA8B}">
      <dgm:prSet/>
      <dgm:spPr/>
      <dgm:t>
        <a:bodyPr/>
        <a:lstStyle/>
        <a:p>
          <a:pPr rtl="0"/>
          <a:r>
            <a:rPr lang="en-US"/>
            <a:t>For online applications, access is established by the user entering the 6-digit PIN (which should only be known to the holder of the card)</a:t>
          </a:r>
        </a:p>
      </dgm:t>
    </dgm:pt>
    <dgm:pt modelId="{2A014408-36B7-D841-AA82-EB0B82B958AC}" type="parTrans" cxnId="{FF75E06D-99FC-7746-94B0-6B7652DF22D9}">
      <dgm:prSet/>
      <dgm:spPr/>
      <dgm:t>
        <a:bodyPr/>
        <a:lstStyle/>
        <a:p>
          <a:endParaRPr lang="en-US"/>
        </a:p>
      </dgm:t>
    </dgm:pt>
    <dgm:pt modelId="{098DA83D-B095-E642-9A5B-1F9240E50558}" type="sibTrans" cxnId="{FF75E06D-99FC-7746-94B0-6B7652DF22D9}">
      <dgm:prSet/>
      <dgm:spPr/>
      <dgm:t>
        <a:bodyPr/>
        <a:lstStyle/>
        <a:p>
          <a:endParaRPr lang="en-US"/>
        </a:p>
      </dgm:t>
    </dgm:pt>
    <dgm:pt modelId="{CE460D2B-5A0B-8B44-8367-DD86CCEA6E0F}">
      <dgm:prSet/>
      <dgm:spPr/>
      <dgm:t>
        <a:bodyPr/>
        <a:lstStyle/>
        <a:p>
          <a:pPr rtl="0"/>
          <a:r>
            <a:rPr lang="en-US"/>
            <a:t>For offline applications, either the MRZ printed on the back of the card or the six-digit card access number (CAN) printed on the front is used</a:t>
          </a:r>
        </a:p>
      </dgm:t>
    </dgm:pt>
    <dgm:pt modelId="{42496F35-4D2C-3643-9E10-1D366A2BCA32}" type="parTrans" cxnId="{42945FD5-7F4B-F54F-BA65-E96E83D22D1F}">
      <dgm:prSet/>
      <dgm:spPr/>
      <dgm:t>
        <a:bodyPr/>
        <a:lstStyle/>
        <a:p>
          <a:endParaRPr lang="en-US"/>
        </a:p>
      </dgm:t>
    </dgm:pt>
    <dgm:pt modelId="{1E027DD7-A323-CD46-BA99-105C91FBEC10}" type="sibTrans" cxnId="{42945FD5-7F4B-F54F-BA65-E96E83D22D1F}">
      <dgm:prSet/>
      <dgm:spPr/>
      <dgm:t>
        <a:bodyPr/>
        <a:lstStyle/>
        <a:p>
          <a:endParaRPr lang="en-US"/>
        </a:p>
      </dgm:t>
    </dgm:pt>
    <dgm:pt modelId="{9E19942F-0536-CE4F-859E-A4BBE0F627AD}" type="pres">
      <dgm:prSet presAssocID="{B7017257-ACB9-384B-B2E8-DE7AE9EAE859}" presName="rootnode" presStyleCnt="0">
        <dgm:presLayoutVars>
          <dgm:chMax/>
          <dgm:chPref/>
          <dgm:dir/>
          <dgm:animLvl val="lvl"/>
        </dgm:presLayoutVars>
      </dgm:prSet>
      <dgm:spPr/>
    </dgm:pt>
    <dgm:pt modelId="{B2F39680-86E7-9F4E-8B31-494B2CA6EB33}" type="pres">
      <dgm:prSet presAssocID="{110E7A37-EFD4-374A-A83A-5CF729390127}" presName="composite" presStyleCnt="0"/>
      <dgm:spPr/>
    </dgm:pt>
    <dgm:pt modelId="{E34D7912-D956-F443-8587-3BA1DE842FA0}" type="pres">
      <dgm:prSet presAssocID="{110E7A37-EFD4-374A-A83A-5CF729390127}" presName="LShape" presStyleLbl="alignNode1" presStyleIdx="0" presStyleCnt="5"/>
      <dgm:spPr/>
    </dgm:pt>
    <dgm:pt modelId="{21F68229-0417-8946-9F21-2C92F459BDA4}" type="pres">
      <dgm:prSet presAssocID="{110E7A37-EFD4-374A-A83A-5CF729390127}" presName="ParentText" presStyleLbl="revTx" presStyleIdx="0" presStyleCnt="3">
        <dgm:presLayoutVars>
          <dgm:chMax val="0"/>
          <dgm:chPref val="0"/>
          <dgm:bulletEnabled val="1"/>
        </dgm:presLayoutVars>
      </dgm:prSet>
      <dgm:spPr/>
    </dgm:pt>
    <dgm:pt modelId="{FCAADD36-B27C-BD4A-A3A7-456D96FEDBE9}" type="pres">
      <dgm:prSet presAssocID="{110E7A37-EFD4-374A-A83A-5CF729390127}" presName="Triangle" presStyleLbl="alignNode1" presStyleIdx="1" presStyleCnt="5"/>
      <dgm:spPr/>
    </dgm:pt>
    <dgm:pt modelId="{42243A9E-64CE-F94A-835F-953216919663}" type="pres">
      <dgm:prSet presAssocID="{68E79752-4B85-4647-9A4C-996829BDC233}" presName="sibTrans" presStyleCnt="0"/>
      <dgm:spPr/>
    </dgm:pt>
    <dgm:pt modelId="{C1188B22-E0F9-6541-85C0-9D0076DD9FFD}" type="pres">
      <dgm:prSet presAssocID="{68E79752-4B85-4647-9A4C-996829BDC233}" presName="space" presStyleCnt="0"/>
      <dgm:spPr/>
    </dgm:pt>
    <dgm:pt modelId="{6237A6B6-9B55-4E4D-A7D0-FCB5F9E3E46A}" type="pres">
      <dgm:prSet presAssocID="{BB48326D-6AD8-E142-B9BE-2126020ACA8B}" presName="composite" presStyleCnt="0"/>
      <dgm:spPr/>
    </dgm:pt>
    <dgm:pt modelId="{90BC4705-3EEE-4748-A4BE-6354FD6594F5}" type="pres">
      <dgm:prSet presAssocID="{BB48326D-6AD8-E142-B9BE-2126020ACA8B}" presName="LShape" presStyleLbl="alignNode1" presStyleIdx="2" presStyleCnt="5"/>
      <dgm:spPr/>
    </dgm:pt>
    <dgm:pt modelId="{D7553290-8C24-D64E-A2C5-6C3C4781B7F8}" type="pres">
      <dgm:prSet presAssocID="{BB48326D-6AD8-E142-B9BE-2126020ACA8B}" presName="ParentText" presStyleLbl="revTx" presStyleIdx="1" presStyleCnt="3">
        <dgm:presLayoutVars>
          <dgm:chMax val="0"/>
          <dgm:chPref val="0"/>
          <dgm:bulletEnabled val="1"/>
        </dgm:presLayoutVars>
      </dgm:prSet>
      <dgm:spPr/>
    </dgm:pt>
    <dgm:pt modelId="{85A3A005-D192-C245-BFDF-671FFA105593}" type="pres">
      <dgm:prSet presAssocID="{BB48326D-6AD8-E142-B9BE-2126020ACA8B}" presName="Triangle" presStyleLbl="alignNode1" presStyleIdx="3" presStyleCnt="5"/>
      <dgm:spPr/>
    </dgm:pt>
    <dgm:pt modelId="{0FD72CF3-8EF8-4D43-A6ED-83EE0B16B646}" type="pres">
      <dgm:prSet presAssocID="{098DA83D-B095-E642-9A5B-1F9240E50558}" presName="sibTrans" presStyleCnt="0"/>
      <dgm:spPr/>
    </dgm:pt>
    <dgm:pt modelId="{5DBD80FC-4B73-744B-8EEC-5512A9672BCC}" type="pres">
      <dgm:prSet presAssocID="{098DA83D-B095-E642-9A5B-1F9240E50558}" presName="space" presStyleCnt="0"/>
      <dgm:spPr/>
    </dgm:pt>
    <dgm:pt modelId="{41DE9E76-16FF-EC45-AB27-FAA53E9A6DE3}" type="pres">
      <dgm:prSet presAssocID="{CE460D2B-5A0B-8B44-8367-DD86CCEA6E0F}" presName="composite" presStyleCnt="0"/>
      <dgm:spPr/>
    </dgm:pt>
    <dgm:pt modelId="{7823D4CF-DD20-BF4E-B138-4AF79BFCE2A0}" type="pres">
      <dgm:prSet presAssocID="{CE460D2B-5A0B-8B44-8367-DD86CCEA6E0F}" presName="LShape" presStyleLbl="alignNode1" presStyleIdx="4" presStyleCnt="5"/>
      <dgm:spPr/>
    </dgm:pt>
    <dgm:pt modelId="{434D8713-968C-DB42-8202-5E4FA04F565E}" type="pres">
      <dgm:prSet presAssocID="{CE460D2B-5A0B-8B44-8367-DD86CCEA6E0F}" presName="ParentText" presStyleLbl="revTx" presStyleIdx="2" presStyleCnt="3">
        <dgm:presLayoutVars>
          <dgm:chMax val="0"/>
          <dgm:chPref val="0"/>
          <dgm:bulletEnabled val="1"/>
        </dgm:presLayoutVars>
      </dgm:prSet>
      <dgm:spPr/>
    </dgm:pt>
  </dgm:ptLst>
  <dgm:cxnLst>
    <dgm:cxn modelId="{DCB76411-E1B3-864A-9E7E-40324068F50B}" type="presOf" srcId="{BB48326D-6AD8-E142-B9BE-2126020ACA8B}" destId="{D7553290-8C24-D64E-A2C5-6C3C4781B7F8}" srcOrd="0" destOrd="0" presId="urn:microsoft.com/office/officeart/2009/3/layout/StepUpProcess"/>
    <dgm:cxn modelId="{197DA611-760D-2046-9E8E-CAC9485C7081}" type="presOf" srcId="{B7017257-ACB9-384B-B2E8-DE7AE9EAE859}" destId="{9E19942F-0536-CE4F-859E-A4BBE0F627AD}" srcOrd="0" destOrd="0" presId="urn:microsoft.com/office/officeart/2009/3/layout/StepUpProcess"/>
    <dgm:cxn modelId="{06AC1754-AC72-4E42-812D-9F0E90B16AF6}" srcId="{B7017257-ACB9-384B-B2E8-DE7AE9EAE859}" destId="{110E7A37-EFD4-374A-A83A-5CF729390127}" srcOrd="0" destOrd="0" parTransId="{CC7FA567-8538-4F47-906E-8363E5E874F5}" sibTransId="{68E79752-4B85-4647-9A4C-996829BDC233}"/>
    <dgm:cxn modelId="{FF75E06D-99FC-7746-94B0-6B7652DF22D9}" srcId="{B7017257-ACB9-384B-B2E8-DE7AE9EAE859}" destId="{BB48326D-6AD8-E142-B9BE-2126020ACA8B}" srcOrd="1" destOrd="0" parTransId="{2A014408-36B7-D841-AA82-EB0B82B958AC}" sibTransId="{098DA83D-B095-E642-9A5B-1F9240E50558}"/>
    <dgm:cxn modelId="{002C5E9D-06FE-7340-8BE8-8FB274783722}" type="presOf" srcId="{CE460D2B-5A0B-8B44-8367-DD86CCEA6E0F}" destId="{434D8713-968C-DB42-8202-5E4FA04F565E}" srcOrd="0" destOrd="0" presId="urn:microsoft.com/office/officeart/2009/3/layout/StepUpProcess"/>
    <dgm:cxn modelId="{42945FD5-7F4B-F54F-BA65-E96E83D22D1F}" srcId="{B7017257-ACB9-384B-B2E8-DE7AE9EAE859}" destId="{CE460D2B-5A0B-8B44-8367-DD86CCEA6E0F}" srcOrd="2" destOrd="0" parTransId="{42496F35-4D2C-3643-9E10-1D366A2BCA32}" sibTransId="{1E027DD7-A323-CD46-BA99-105C91FBEC10}"/>
    <dgm:cxn modelId="{7B3061FA-4D1C-2A42-9CDA-7ACB0F29BCCB}" type="presOf" srcId="{110E7A37-EFD4-374A-A83A-5CF729390127}" destId="{21F68229-0417-8946-9F21-2C92F459BDA4}" srcOrd="0" destOrd="0" presId="urn:microsoft.com/office/officeart/2009/3/layout/StepUpProcess"/>
    <dgm:cxn modelId="{FEA58CC9-E0A2-D240-A9DC-58827ACB144F}" type="presParOf" srcId="{9E19942F-0536-CE4F-859E-A4BBE0F627AD}" destId="{B2F39680-86E7-9F4E-8B31-494B2CA6EB33}" srcOrd="0" destOrd="0" presId="urn:microsoft.com/office/officeart/2009/3/layout/StepUpProcess"/>
    <dgm:cxn modelId="{9ED409E5-75D3-A549-B4EC-300064DFB662}" type="presParOf" srcId="{B2F39680-86E7-9F4E-8B31-494B2CA6EB33}" destId="{E34D7912-D956-F443-8587-3BA1DE842FA0}" srcOrd="0" destOrd="0" presId="urn:microsoft.com/office/officeart/2009/3/layout/StepUpProcess"/>
    <dgm:cxn modelId="{1B836193-1201-3644-BA7F-DF76EC29362E}" type="presParOf" srcId="{B2F39680-86E7-9F4E-8B31-494B2CA6EB33}" destId="{21F68229-0417-8946-9F21-2C92F459BDA4}" srcOrd="1" destOrd="0" presId="urn:microsoft.com/office/officeart/2009/3/layout/StepUpProcess"/>
    <dgm:cxn modelId="{FB1858CD-F199-F747-9556-A6B7F8E9AD0F}" type="presParOf" srcId="{B2F39680-86E7-9F4E-8B31-494B2CA6EB33}" destId="{FCAADD36-B27C-BD4A-A3A7-456D96FEDBE9}" srcOrd="2" destOrd="0" presId="urn:microsoft.com/office/officeart/2009/3/layout/StepUpProcess"/>
    <dgm:cxn modelId="{A49B1F91-0030-594F-8E70-AA678FE325A0}" type="presParOf" srcId="{9E19942F-0536-CE4F-859E-A4BBE0F627AD}" destId="{42243A9E-64CE-F94A-835F-953216919663}" srcOrd="1" destOrd="0" presId="urn:microsoft.com/office/officeart/2009/3/layout/StepUpProcess"/>
    <dgm:cxn modelId="{DB46296D-21B8-CB49-BE24-B2601FDC3543}" type="presParOf" srcId="{42243A9E-64CE-F94A-835F-953216919663}" destId="{C1188B22-E0F9-6541-85C0-9D0076DD9FFD}" srcOrd="0" destOrd="0" presId="urn:microsoft.com/office/officeart/2009/3/layout/StepUpProcess"/>
    <dgm:cxn modelId="{2213DE95-5FA1-0B4C-A017-09A8DEAB0890}" type="presParOf" srcId="{9E19942F-0536-CE4F-859E-A4BBE0F627AD}" destId="{6237A6B6-9B55-4E4D-A7D0-FCB5F9E3E46A}" srcOrd="2" destOrd="0" presId="urn:microsoft.com/office/officeart/2009/3/layout/StepUpProcess"/>
    <dgm:cxn modelId="{ABF19283-9193-9B49-BFEF-359C3C780EC4}" type="presParOf" srcId="{6237A6B6-9B55-4E4D-A7D0-FCB5F9E3E46A}" destId="{90BC4705-3EEE-4748-A4BE-6354FD6594F5}" srcOrd="0" destOrd="0" presId="urn:microsoft.com/office/officeart/2009/3/layout/StepUpProcess"/>
    <dgm:cxn modelId="{ECF4A121-E004-3C47-819A-D7CD9C6FE429}" type="presParOf" srcId="{6237A6B6-9B55-4E4D-A7D0-FCB5F9E3E46A}" destId="{D7553290-8C24-D64E-A2C5-6C3C4781B7F8}" srcOrd="1" destOrd="0" presId="urn:microsoft.com/office/officeart/2009/3/layout/StepUpProcess"/>
    <dgm:cxn modelId="{24AFBE53-DC04-664A-9565-E657AA02D6A2}" type="presParOf" srcId="{6237A6B6-9B55-4E4D-A7D0-FCB5F9E3E46A}" destId="{85A3A005-D192-C245-BFDF-671FFA105593}" srcOrd="2" destOrd="0" presId="urn:microsoft.com/office/officeart/2009/3/layout/StepUpProcess"/>
    <dgm:cxn modelId="{91C72AE1-B85C-B644-9FA0-D10EA1E1EF70}" type="presParOf" srcId="{9E19942F-0536-CE4F-859E-A4BBE0F627AD}" destId="{0FD72CF3-8EF8-4D43-A6ED-83EE0B16B646}" srcOrd="3" destOrd="0" presId="urn:microsoft.com/office/officeart/2009/3/layout/StepUpProcess"/>
    <dgm:cxn modelId="{C646D380-6C09-0646-B67A-695E41341E26}" type="presParOf" srcId="{0FD72CF3-8EF8-4D43-A6ED-83EE0B16B646}" destId="{5DBD80FC-4B73-744B-8EEC-5512A9672BCC}" srcOrd="0" destOrd="0" presId="urn:microsoft.com/office/officeart/2009/3/layout/StepUpProcess"/>
    <dgm:cxn modelId="{5D8BABE3-04A9-BC4D-977B-C0062F1CE9D2}" type="presParOf" srcId="{9E19942F-0536-CE4F-859E-A4BBE0F627AD}" destId="{41DE9E76-16FF-EC45-AB27-FAA53E9A6DE3}" srcOrd="4" destOrd="0" presId="urn:microsoft.com/office/officeart/2009/3/layout/StepUpProcess"/>
    <dgm:cxn modelId="{CF72AB3A-D683-2344-9FE2-29A0CA4F7B33}" type="presParOf" srcId="{41DE9E76-16FF-EC45-AB27-FAA53E9A6DE3}" destId="{7823D4CF-DD20-BF4E-B138-4AF79BFCE2A0}" srcOrd="0" destOrd="0" presId="urn:microsoft.com/office/officeart/2009/3/layout/StepUpProcess"/>
    <dgm:cxn modelId="{06A62DCA-E19B-D644-B172-BEBA574F97AC}" type="presParOf" srcId="{41DE9E76-16FF-EC45-AB27-FAA53E9A6DE3}" destId="{434D8713-968C-DB42-8202-5E4FA04F565E}" srcOrd="1" destOrd="0" presId="urn:microsoft.com/office/officeart/2009/3/layout/StepUp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908235E6-AE49-2943-939E-2142B5850E01}" type="doc">
      <dgm:prSet loTypeId="urn:microsoft.com/office/officeart/2005/8/layout/radial3" loCatId="relationship" qsTypeId="urn:microsoft.com/office/officeart/2005/8/quickstyle/simple3" qsCatId="simple" csTypeId="urn:microsoft.com/office/officeart/2005/8/colors/accent1_2" csCatId="accent1" phldr="1"/>
      <dgm:spPr/>
      <dgm:t>
        <a:bodyPr/>
        <a:lstStyle/>
        <a:p>
          <a:endParaRPr lang="en-US"/>
        </a:p>
      </dgm:t>
    </dgm:pt>
    <dgm:pt modelId="{4934E031-B8F8-674F-9746-8CF9C6F4B217}">
      <dgm:prSet phldrT="[Text]"/>
      <dgm:spPr>
        <a:solidFill>
          <a:schemeClr val="accent6">
            <a:lumMod val="40000"/>
            <a:lumOff val="60000"/>
          </a:schemeClr>
        </a:solidFill>
      </dgm:spPr>
      <dgm:t>
        <a:bodyPr/>
        <a:lstStyle/>
        <a:p>
          <a:r>
            <a:rPr lang="en-GB" b="1" cap="all" spc="0" dirty="0">
              <a:ln w="9000" cmpd="sng">
                <a:solidFill>
                  <a:schemeClr val="accent4">
                    <a:shade val="50000"/>
                    <a:satMod val="120000"/>
                  </a:schemeClr>
                </a:solidFill>
                <a:prstDash val="solid"/>
              </a:ln>
              <a:solidFill>
                <a:schemeClr val="tx2">
                  <a:lumMod val="25000"/>
                </a:schemeClr>
              </a:solidFill>
              <a:effectLst>
                <a:reflection blurRad="12700" stA="28000" endPos="45000" dist="1000" dir="5400000" sy="-100000" algn="bl" rotWithShape="0"/>
              </a:effectLst>
              <a:latin typeface="+mj-lt"/>
              <a:ea typeface="ＭＳ Ｐゴシック" pitchFamily="-110" charset="-128"/>
              <a:cs typeface="ＭＳ Ｐゴシック" pitchFamily="-110" charset="-128"/>
            </a:rPr>
            <a:t>Authentication</a:t>
          </a:r>
          <a:r>
            <a:rPr lang="en-US" b="1" cap="all" spc="0" dirty="0">
              <a:ln w="9000" cmpd="sng">
                <a:solidFill>
                  <a:schemeClr val="accent4">
                    <a:shade val="50000"/>
                    <a:satMod val="120000"/>
                  </a:schemeClr>
                </a:solidFill>
                <a:prstDash val="solid"/>
              </a:ln>
              <a:solidFill>
                <a:schemeClr val="tx2">
                  <a:lumMod val="25000"/>
                </a:schemeClr>
              </a:solidFill>
              <a:effectLst>
                <a:reflection blurRad="12700" stA="28000" endPos="45000" dist="1000" dir="5400000" sy="-100000" algn="bl" rotWithShape="0"/>
              </a:effectLst>
              <a:latin typeface="+mj-lt"/>
              <a:ea typeface="ＭＳ Ｐゴシック" pitchFamily="-110" charset="-128"/>
              <a:cs typeface="ＭＳ Ｐゴシック" pitchFamily="-110" charset="-128"/>
            </a:rPr>
            <a:t>         Security Issues</a:t>
          </a:r>
          <a:endParaRPr lang="en-US" b="1" cap="all" spc="0" dirty="0">
            <a:ln w="9000" cmpd="sng">
              <a:solidFill>
                <a:schemeClr val="accent4">
                  <a:shade val="50000"/>
                  <a:satMod val="120000"/>
                </a:schemeClr>
              </a:solidFill>
              <a:prstDash val="solid"/>
            </a:ln>
            <a:solidFill>
              <a:schemeClr val="tx2">
                <a:lumMod val="25000"/>
              </a:schemeClr>
            </a:solidFill>
            <a:effectLst>
              <a:reflection blurRad="12700" stA="28000" endPos="45000" dist="1000" dir="5400000" sy="-100000" algn="bl" rotWithShape="0"/>
            </a:effectLst>
          </a:endParaRPr>
        </a:p>
      </dgm:t>
    </dgm:pt>
    <dgm:pt modelId="{13373D51-121E-6A48-A8BD-2CCC1D2EDC39}" type="parTrans" cxnId="{94C6D0C1-9ABE-3941-83B6-9E6B56B805C6}">
      <dgm:prSet/>
      <dgm:spPr/>
      <dgm:t>
        <a:bodyPr/>
        <a:lstStyle/>
        <a:p>
          <a:endParaRPr lang="en-US"/>
        </a:p>
      </dgm:t>
    </dgm:pt>
    <dgm:pt modelId="{34120A44-EE18-FB4E-9A8D-85B0E99E7AD4}" type="sibTrans" cxnId="{94C6D0C1-9ABE-3941-83B6-9E6B56B805C6}">
      <dgm:prSet/>
      <dgm:spPr/>
      <dgm:t>
        <a:bodyPr/>
        <a:lstStyle/>
        <a:p>
          <a:endParaRPr lang="en-US"/>
        </a:p>
      </dgm:t>
    </dgm:pt>
    <dgm:pt modelId="{E60C5DC3-4274-5449-ABA8-AB6398A1AA4D}">
      <dgm:prSet phldrT="[Text]" custT="1"/>
      <dgm:spPr>
        <a:solidFill>
          <a:schemeClr val="accent5">
            <a:lumMod val="75000"/>
          </a:schemeClr>
        </a:solidFill>
      </dgm:spPr>
      <dgm:t>
        <a:bodyPr/>
        <a:lstStyle/>
        <a:p>
          <a:pPr rtl="0"/>
          <a:r>
            <a:rPr lang="en-US" sz="1800" b="1" dirty="0">
              <a:solidFill>
                <a:schemeClr val="bg1"/>
              </a:solidFill>
            </a:rPr>
            <a:t>Eavesdropping</a:t>
          </a:r>
        </a:p>
        <a:p>
          <a:pPr rtl="0"/>
          <a:r>
            <a:rPr lang="en-US" sz="1400" b="1" dirty="0">
              <a:solidFill>
                <a:schemeClr val="bg1"/>
              </a:solidFill>
            </a:rPr>
            <a:t>Adversary attempts to learn the password by some sort of attack that involves the physical proximity of user and adversary</a:t>
          </a:r>
        </a:p>
      </dgm:t>
    </dgm:pt>
    <dgm:pt modelId="{E2B7393E-B61C-C54D-B6E9-1CAC56C6DB51}" type="parTrans" cxnId="{D1715A33-B1D9-AD4D-B243-8954F3EE3017}">
      <dgm:prSet/>
      <dgm:spPr/>
      <dgm:t>
        <a:bodyPr/>
        <a:lstStyle/>
        <a:p>
          <a:endParaRPr lang="en-US"/>
        </a:p>
      </dgm:t>
    </dgm:pt>
    <dgm:pt modelId="{4D15A6C1-5DC6-9148-B6C6-657F4B8EFDB1}" type="sibTrans" cxnId="{D1715A33-B1D9-AD4D-B243-8954F3EE3017}">
      <dgm:prSet/>
      <dgm:spPr/>
      <dgm:t>
        <a:bodyPr/>
        <a:lstStyle/>
        <a:p>
          <a:endParaRPr lang="en-US"/>
        </a:p>
      </dgm:t>
    </dgm:pt>
    <dgm:pt modelId="{439688C5-511D-114A-B82F-9DDCBDC6DE2A}">
      <dgm:prSet phldrT="[Text]" custT="1"/>
      <dgm:spPr>
        <a:solidFill>
          <a:schemeClr val="accent1">
            <a:lumMod val="75000"/>
          </a:schemeClr>
        </a:solidFill>
      </dgm:spPr>
      <dgm:t>
        <a:bodyPr/>
        <a:lstStyle/>
        <a:p>
          <a:pPr rtl="0"/>
          <a:r>
            <a:rPr lang="en-US" sz="1800" b="1" dirty="0">
              <a:solidFill>
                <a:schemeClr val="bg1"/>
              </a:solidFill>
            </a:rPr>
            <a:t>Host Attacks</a:t>
          </a:r>
        </a:p>
        <a:p>
          <a:pPr rtl="0"/>
          <a:r>
            <a:rPr lang="en-US" sz="1400" b="1" dirty="0">
              <a:solidFill>
                <a:schemeClr val="bg1"/>
              </a:solidFill>
            </a:rPr>
            <a:t>Directed at the user file at the host where passwords, token passcodes, or biometric templates are stored</a:t>
          </a:r>
          <a:endParaRPr lang="en-US" sz="1400" dirty="0">
            <a:solidFill>
              <a:schemeClr val="bg1"/>
            </a:solidFill>
          </a:endParaRPr>
        </a:p>
      </dgm:t>
    </dgm:pt>
    <dgm:pt modelId="{FE180398-9D4F-A74F-983A-5416187D8D7B}" type="parTrans" cxnId="{6A5DE053-9FE2-1741-AAFD-F5DC4C634D77}">
      <dgm:prSet/>
      <dgm:spPr/>
      <dgm:t>
        <a:bodyPr/>
        <a:lstStyle/>
        <a:p>
          <a:endParaRPr lang="en-US"/>
        </a:p>
      </dgm:t>
    </dgm:pt>
    <dgm:pt modelId="{0271F2EF-2B73-D14B-A129-E11D7B293D2B}" type="sibTrans" cxnId="{6A5DE053-9FE2-1741-AAFD-F5DC4C634D77}">
      <dgm:prSet/>
      <dgm:spPr/>
      <dgm:t>
        <a:bodyPr/>
        <a:lstStyle/>
        <a:p>
          <a:endParaRPr lang="en-US"/>
        </a:p>
      </dgm:t>
    </dgm:pt>
    <dgm:pt modelId="{ACFABCED-47F4-2E43-8160-C641B2CDA211}">
      <dgm:prSet phldrT="[Text]" custT="1"/>
      <dgm:spPr>
        <a:solidFill>
          <a:schemeClr val="accent3">
            <a:lumMod val="75000"/>
          </a:schemeClr>
        </a:solidFill>
      </dgm:spPr>
      <dgm:t>
        <a:bodyPr/>
        <a:lstStyle/>
        <a:p>
          <a:r>
            <a:rPr lang="en-US" sz="1800" b="1" dirty="0">
              <a:solidFill>
                <a:schemeClr val="bg1"/>
              </a:solidFill>
            </a:rPr>
            <a:t>Replay</a:t>
          </a:r>
        </a:p>
        <a:p>
          <a:pPr rtl="0"/>
          <a:r>
            <a:rPr lang="en-US" sz="1400" b="1" dirty="0">
              <a:solidFill>
                <a:schemeClr val="bg1"/>
              </a:solidFill>
            </a:rPr>
            <a:t>Adversary repeats a previously captured user response</a:t>
          </a:r>
          <a:endParaRPr lang="en-US" sz="1400" dirty="0">
            <a:solidFill>
              <a:schemeClr val="bg1"/>
            </a:solidFill>
          </a:endParaRPr>
        </a:p>
      </dgm:t>
    </dgm:pt>
    <dgm:pt modelId="{EFE51C9D-AAD2-3D4F-8C72-E6824796FFB9}" type="parTrans" cxnId="{AAABA085-1BA4-F543-AFC6-C0DA0F114184}">
      <dgm:prSet/>
      <dgm:spPr/>
      <dgm:t>
        <a:bodyPr/>
        <a:lstStyle/>
        <a:p>
          <a:endParaRPr lang="en-US"/>
        </a:p>
      </dgm:t>
    </dgm:pt>
    <dgm:pt modelId="{776D60C1-585F-3044-A15C-5183B37C5555}" type="sibTrans" cxnId="{AAABA085-1BA4-F543-AFC6-C0DA0F114184}">
      <dgm:prSet/>
      <dgm:spPr/>
      <dgm:t>
        <a:bodyPr/>
        <a:lstStyle/>
        <a:p>
          <a:endParaRPr lang="en-US"/>
        </a:p>
      </dgm:t>
    </dgm:pt>
    <dgm:pt modelId="{500025F6-D3C8-7B40-B7DA-D92443978067}">
      <dgm:prSet phldrT="[Text]" custT="1"/>
      <dgm:spPr>
        <a:solidFill>
          <a:schemeClr val="accent5">
            <a:lumMod val="75000"/>
          </a:schemeClr>
        </a:solidFill>
      </dgm:spPr>
      <dgm:t>
        <a:bodyPr/>
        <a:lstStyle/>
        <a:p>
          <a:pPr rtl="0"/>
          <a:r>
            <a:rPr lang="en-US" sz="1800" b="1" dirty="0">
              <a:solidFill>
                <a:schemeClr val="bg1"/>
              </a:solidFill>
            </a:rPr>
            <a:t>Client Attacks</a:t>
          </a:r>
        </a:p>
        <a:p>
          <a:pPr rtl="0"/>
          <a:r>
            <a:rPr lang="en-US" sz="1400" b="1" dirty="0">
              <a:solidFill>
                <a:schemeClr val="bg1"/>
              </a:solidFill>
            </a:rPr>
            <a:t>Adversary attempts to achieve user authentication without access to the remote host or the intervening communications path</a:t>
          </a:r>
          <a:endParaRPr lang="en-US" sz="1400" dirty="0">
            <a:solidFill>
              <a:schemeClr val="bg1"/>
            </a:solidFill>
          </a:endParaRPr>
        </a:p>
      </dgm:t>
    </dgm:pt>
    <dgm:pt modelId="{4ABB047E-A77E-0543-8B8B-2F747FE67EDD}" type="parTrans" cxnId="{A8FC3921-38B0-EE47-9F28-81257BB3E2C3}">
      <dgm:prSet/>
      <dgm:spPr/>
      <dgm:t>
        <a:bodyPr/>
        <a:lstStyle/>
        <a:p>
          <a:endParaRPr lang="en-US"/>
        </a:p>
      </dgm:t>
    </dgm:pt>
    <dgm:pt modelId="{6AD53F1F-4DA6-6B4C-883D-E27052EC9227}" type="sibTrans" cxnId="{A8FC3921-38B0-EE47-9F28-81257BB3E2C3}">
      <dgm:prSet/>
      <dgm:spPr/>
      <dgm:t>
        <a:bodyPr/>
        <a:lstStyle/>
        <a:p>
          <a:endParaRPr lang="en-US"/>
        </a:p>
      </dgm:t>
    </dgm:pt>
    <dgm:pt modelId="{D75C3278-381F-E346-B329-287FBC7EF762}">
      <dgm:prSet phldrT="[Text]" custT="1"/>
      <dgm:spPr>
        <a:solidFill>
          <a:schemeClr val="accent1">
            <a:lumMod val="75000"/>
          </a:schemeClr>
        </a:solidFill>
      </dgm:spPr>
      <dgm:t>
        <a:bodyPr/>
        <a:lstStyle/>
        <a:p>
          <a:pPr rtl="0"/>
          <a:r>
            <a:rPr lang="en-US" sz="1800" b="1" dirty="0">
              <a:solidFill>
                <a:schemeClr val="bg1"/>
              </a:solidFill>
            </a:rPr>
            <a:t>Trojan Horse                                  </a:t>
          </a:r>
          <a:r>
            <a:rPr lang="en-US" sz="1400" b="1" dirty="0">
              <a:solidFill>
                <a:schemeClr val="bg1"/>
              </a:solidFill>
            </a:rPr>
            <a:t>An application or physical device masquerades as an authentic application or device for the purpose of capturing a user password, passcode, or biometric</a:t>
          </a:r>
          <a:endParaRPr lang="en-US" sz="1800" b="1" dirty="0">
            <a:solidFill>
              <a:schemeClr val="bg1"/>
            </a:solidFill>
          </a:endParaRPr>
        </a:p>
      </dgm:t>
    </dgm:pt>
    <dgm:pt modelId="{ECB7D321-4405-F940-83E7-AEDD8E163486}" type="parTrans" cxnId="{E27B67B7-529F-7E4D-A668-70A5BACFF9BE}">
      <dgm:prSet/>
      <dgm:spPr/>
      <dgm:t>
        <a:bodyPr/>
        <a:lstStyle/>
        <a:p>
          <a:endParaRPr lang="en-US"/>
        </a:p>
      </dgm:t>
    </dgm:pt>
    <dgm:pt modelId="{41F36E61-0E91-5647-89E6-F85137370096}" type="sibTrans" cxnId="{E27B67B7-529F-7E4D-A668-70A5BACFF9BE}">
      <dgm:prSet/>
      <dgm:spPr/>
      <dgm:t>
        <a:bodyPr/>
        <a:lstStyle/>
        <a:p>
          <a:endParaRPr lang="en-US"/>
        </a:p>
      </dgm:t>
    </dgm:pt>
    <dgm:pt modelId="{9C5B263E-C272-F243-9E27-15E6D732682B}">
      <dgm:prSet phldrT="[Text]" custT="1"/>
      <dgm:spPr>
        <a:solidFill>
          <a:schemeClr val="accent3">
            <a:lumMod val="75000"/>
          </a:schemeClr>
        </a:solidFill>
      </dgm:spPr>
      <dgm:t>
        <a:bodyPr/>
        <a:lstStyle/>
        <a:p>
          <a:pPr rtl="0"/>
          <a:r>
            <a:rPr lang="en-US" sz="1800" b="1" dirty="0">
              <a:solidFill>
                <a:schemeClr val="bg1"/>
              </a:solidFill>
            </a:rPr>
            <a:t>Denial-of-Service                  </a:t>
          </a:r>
        </a:p>
        <a:p>
          <a:pPr rtl="0"/>
          <a:r>
            <a:rPr lang="en-US" sz="1400" b="1" dirty="0">
              <a:solidFill>
                <a:schemeClr val="bg1"/>
              </a:solidFill>
            </a:rPr>
            <a:t>Attempts to disable a user authentication service by flooding the service with numerous authentication attempts</a:t>
          </a:r>
          <a:endParaRPr lang="en-US" sz="1800" b="1" dirty="0">
            <a:solidFill>
              <a:schemeClr val="bg1"/>
            </a:solidFill>
          </a:endParaRPr>
        </a:p>
      </dgm:t>
    </dgm:pt>
    <dgm:pt modelId="{023DAE27-A30D-C040-A960-A743D387B1EC}" type="parTrans" cxnId="{CC4F5CA0-E8C7-A641-B957-E680C4F943D7}">
      <dgm:prSet/>
      <dgm:spPr/>
      <dgm:t>
        <a:bodyPr/>
        <a:lstStyle/>
        <a:p>
          <a:endParaRPr lang="en-US"/>
        </a:p>
      </dgm:t>
    </dgm:pt>
    <dgm:pt modelId="{B39C57FD-A254-EB45-895D-2CE1EC4D1C89}" type="sibTrans" cxnId="{CC4F5CA0-E8C7-A641-B957-E680C4F943D7}">
      <dgm:prSet/>
      <dgm:spPr/>
      <dgm:t>
        <a:bodyPr/>
        <a:lstStyle/>
        <a:p>
          <a:endParaRPr lang="en-US"/>
        </a:p>
      </dgm:t>
    </dgm:pt>
    <dgm:pt modelId="{82107661-9B5E-A944-A316-84DED04798AA}" type="pres">
      <dgm:prSet presAssocID="{908235E6-AE49-2943-939E-2142B5850E01}" presName="composite" presStyleCnt="0">
        <dgm:presLayoutVars>
          <dgm:chMax val="1"/>
          <dgm:dir/>
          <dgm:resizeHandles val="exact"/>
        </dgm:presLayoutVars>
      </dgm:prSet>
      <dgm:spPr/>
    </dgm:pt>
    <dgm:pt modelId="{9E231904-62C7-9445-873B-C11A9DA981D8}" type="pres">
      <dgm:prSet presAssocID="{908235E6-AE49-2943-939E-2142B5850E01}" presName="radial" presStyleCnt="0">
        <dgm:presLayoutVars>
          <dgm:animLvl val="ctr"/>
        </dgm:presLayoutVars>
      </dgm:prSet>
      <dgm:spPr/>
    </dgm:pt>
    <dgm:pt modelId="{4DA0E7FB-61E5-954C-BCED-5276058B0501}" type="pres">
      <dgm:prSet presAssocID="{4934E031-B8F8-674F-9746-8CF9C6F4B217}" presName="centerShape" presStyleLbl="vennNode1" presStyleIdx="0" presStyleCnt="7"/>
      <dgm:spPr/>
    </dgm:pt>
    <dgm:pt modelId="{B435D657-C144-8741-9BC2-C7249D5BD679}" type="pres">
      <dgm:prSet presAssocID="{E60C5DC3-4274-5449-ABA8-AB6398A1AA4D}" presName="node" presStyleLbl="vennNode1" presStyleIdx="1" presStyleCnt="7" custScaleX="149081" custScaleY="136629" custRadScaleRad="86122" custRadScaleInc="1465">
        <dgm:presLayoutVars>
          <dgm:bulletEnabled val="1"/>
        </dgm:presLayoutVars>
      </dgm:prSet>
      <dgm:spPr/>
    </dgm:pt>
    <dgm:pt modelId="{5008F7C2-3B2F-E648-A07F-1C856BC2504D}" type="pres">
      <dgm:prSet presAssocID="{439688C5-511D-114A-B82F-9DDCBDC6DE2A}" presName="node" presStyleLbl="vennNode1" presStyleIdx="2" presStyleCnt="7" custScaleX="138702" custScaleY="128374" custRadScaleRad="104601" custRadScaleInc="1171">
        <dgm:presLayoutVars>
          <dgm:bulletEnabled val="1"/>
        </dgm:presLayoutVars>
      </dgm:prSet>
      <dgm:spPr/>
    </dgm:pt>
    <dgm:pt modelId="{003E0A61-2997-D14C-9833-807AF7126595}" type="pres">
      <dgm:prSet presAssocID="{ACFABCED-47F4-2E43-8160-C641B2CDA211}" presName="node" presStyleLbl="vennNode1" presStyleIdx="3" presStyleCnt="7" custScaleX="130212" custScaleY="132705" custRadScaleRad="109001" custRadScaleInc="-11510">
        <dgm:presLayoutVars>
          <dgm:bulletEnabled val="1"/>
        </dgm:presLayoutVars>
      </dgm:prSet>
      <dgm:spPr/>
    </dgm:pt>
    <dgm:pt modelId="{A46758A4-57EB-5C4E-8B9E-2702AAF1C17A}" type="pres">
      <dgm:prSet presAssocID="{500025F6-D3C8-7B40-B7DA-D92443978067}" presName="node" presStyleLbl="vennNode1" presStyleIdx="4" presStyleCnt="7" custScaleX="137334" custScaleY="126014" custRadScaleRad="81463" custRadScaleInc="-17014">
        <dgm:presLayoutVars>
          <dgm:bulletEnabled val="1"/>
        </dgm:presLayoutVars>
      </dgm:prSet>
      <dgm:spPr/>
    </dgm:pt>
    <dgm:pt modelId="{73CC81F9-E056-5D48-AB2E-5424D642560D}" type="pres">
      <dgm:prSet presAssocID="{D75C3278-381F-E346-B329-287FBC7EF762}" presName="node" presStyleLbl="vennNode1" presStyleIdx="5" presStyleCnt="7" custScaleX="144444" custScaleY="138258" custRadScaleRad="103705" custRadScaleInc="-6738">
        <dgm:presLayoutVars>
          <dgm:bulletEnabled val="1"/>
        </dgm:presLayoutVars>
      </dgm:prSet>
      <dgm:spPr/>
    </dgm:pt>
    <dgm:pt modelId="{905CC022-C6AF-0E41-B566-BB7DFF9510F7}" type="pres">
      <dgm:prSet presAssocID="{9C5B263E-C272-F243-9E27-15E6D732682B}" presName="node" presStyleLbl="vennNode1" presStyleIdx="6" presStyleCnt="7" custScaleX="145853" custScaleY="139474" custRadScaleRad="107960" custRadScaleInc="-10614">
        <dgm:presLayoutVars>
          <dgm:bulletEnabled val="1"/>
        </dgm:presLayoutVars>
      </dgm:prSet>
      <dgm:spPr/>
    </dgm:pt>
  </dgm:ptLst>
  <dgm:cxnLst>
    <dgm:cxn modelId="{952AFD0C-DC98-134A-8ACA-1DE59F5438B2}" type="presOf" srcId="{908235E6-AE49-2943-939E-2142B5850E01}" destId="{82107661-9B5E-A944-A316-84DED04798AA}" srcOrd="0" destOrd="0" presId="urn:microsoft.com/office/officeart/2005/8/layout/radial3"/>
    <dgm:cxn modelId="{A8FC3921-38B0-EE47-9F28-81257BB3E2C3}" srcId="{4934E031-B8F8-674F-9746-8CF9C6F4B217}" destId="{500025F6-D3C8-7B40-B7DA-D92443978067}" srcOrd="3" destOrd="0" parTransId="{4ABB047E-A77E-0543-8B8B-2F747FE67EDD}" sibTransId="{6AD53F1F-4DA6-6B4C-883D-E27052EC9227}"/>
    <dgm:cxn modelId="{455F3129-9827-F146-A8F8-9764BA801CF4}" type="presOf" srcId="{500025F6-D3C8-7B40-B7DA-D92443978067}" destId="{A46758A4-57EB-5C4E-8B9E-2702AAF1C17A}" srcOrd="0" destOrd="0" presId="urn:microsoft.com/office/officeart/2005/8/layout/radial3"/>
    <dgm:cxn modelId="{D1715A33-B1D9-AD4D-B243-8954F3EE3017}" srcId="{4934E031-B8F8-674F-9746-8CF9C6F4B217}" destId="{E60C5DC3-4274-5449-ABA8-AB6398A1AA4D}" srcOrd="0" destOrd="0" parTransId="{E2B7393E-B61C-C54D-B6E9-1CAC56C6DB51}" sibTransId="{4D15A6C1-5DC6-9148-B6C6-657F4B8EFDB1}"/>
    <dgm:cxn modelId="{6A5DE053-9FE2-1741-AAFD-F5DC4C634D77}" srcId="{4934E031-B8F8-674F-9746-8CF9C6F4B217}" destId="{439688C5-511D-114A-B82F-9DDCBDC6DE2A}" srcOrd="1" destOrd="0" parTransId="{FE180398-9D4F-A74F-983A-5416187D8D7B}" sibTransId="{0271F2EF-2B73-D14B-A129-E11D7B293D2B}"/>
    <dgm:cxn modelId="{D311696B-D516-EC49-8B9B-3769968B50CB}" type="presOf" srcId="{9C5B263E-C272-F243-9E27-15E6D732682B}" destId="{905CC022-C6AF-0E41-B566-BB7DFF9510F7}" srcOrd="0" destOrd="0" presId="urn:microsoft.com/office/officeart/2005/8/layout/radial3"/>
    <dgm:cxn modelId="{B467E175-6CDA-D74A-ADBE-FC4A7AD3750B}" type="presOf" srcId="{4934E031-B8F8-674F-9746-8CF9C6F4B217}" destId="{4DA0E7FB-61E5-954C-BCED-5276058B0501}" srcOrd="0" destOrd="0" presId="urn:microsoft.com/office/officeart/2005/8/layout/radial3"/>
    <dgm:cxn modelId="{EB70BA7D-8180-0348-B9D8-C869CA48C7AD}" type="presOf" srcId="{439688C5-511D-114A-B82F-9DDCBDC6DE2A}" destId="{5008F7C2-3B2F-E648-A07F-1C856BC2504D}" srcOrd="0" destOrd="0" presId="urn:microsoft.com/office/officeart/2005/8/layout/radial3"/>
    <dgm:cxn modelId="{9E0E847E-A505-AB45-9338-419DA1208071}" type="presOf" srcId="{D75C3278-381F-E346-B329-287FBC7EF762}" destId="{73CC81F9-E056-5D48-AB2E-5424D642560D}" srcOrd="0" destOrd="0" presId="urn:microsoft.com/office/officeart/2005/8/layout/radial3"/>
    <dgm:cxn modelId="{AAABA085-1BA4-F543-AFC6-C0DA0F114184}" srcId="{4934E031-B8F8-674F-9746-8CF9C6F4B217}" destId="{ACFABCED-47F4-2E43-8160-C641B2CDA211}" srcOrd="2" destOrd="0" parTransId="{EFE51C9D-AAD2-3D4F-8C72-E6824796FFB9}" sibTransId="{776D60C1-585F-3044-A15C-5183B37C5555}"/>
    <dgm:cxn modelId="{CC4F5CA0-E8C7-A641-B957-E680C4F943D7}" srcId="{4934E031-B8F8-674F-9746-8CF9C6F4B217}" destId="{9C5B263E-C272-F243-9E27-15E6D732682B}" srcOrd="5" destOrd="0" parTransId="{023DAE27-A30D-C040-A960-A743D387B1EC}" sibTransId="{B39C57FD-A254-EB45-895D-2CE1EC4D1C89}"/>
    <dgm:cxn modelId="{E27B67B7-529F-7E4D-A668-70A5BACFF9BE}" srcId="{4934E031-B8F8-674F-9746-8CF9C6F4B217}" destId="{D75C3278-381F-E346-B329-287FBC7EF762}" srcOrd="4" destOrd="0" parTransId="{ECB7D321-4405-F940-83E7-AEDD8E163486}" sibTransId="{41F36E61-0E91-5647-89E6-F85137370096}"/>
    <dgm:cxn modelId="{3EE527BD-5A1A-F84F-BFCA-5484B8AE7F5E}" type="presOf" srcId="{ACFABCED-47F4-2E43-8160-C641B2CDA211}" destId="{003E0A61-2997-D14C-9833-807AF7126595}" srcOrd="0" destOrd="0" presId="urn:microsoft.com/office/officeart/2005/8/layout/radial3"/>
    <dgm:cxn modelId="{94C6D0C1-9ABE-3941-83B6-9E6B56B805C6}" srcId="{908235E6-AE49-2943-939E-2142B5850E01}" destId="{4934E031-B8F8-674F-9746-8CF9C6F4B217}" srcOrd="0" destOrd="0" parTransId="{13373D51-121E-6A48-A8BD-2CCC1D2EDC39}" sibTransId="{34120A44-EE18-FB4E-9A8D-85B0E99E7AD4}"/>
    <dgm:cxn modelId="{C3DE7AE8-EA10-7044-8236-430C0C7C6D73}" type="presOf" srcId="{E60C5DC3-4274-5449-ABA8-AB6398A1AA4D}" destId="{B435D657-C144-8741-9BC2-C7249D5BD679}" srcOrd="0" destOrd="0" presId="urn:microsoft.com/office/officeart/2005/8/layout/radial3"/>
    <dgm:cxn modelId="{B296E344-4E9A-C042-92F2-80149D0E323E}" type="presParOf" srcId="{82107661-9B5E-A944-A316-84DED04798AA}" destId="{9E231904-62C7-9445-873B-C11A9DA981D8}" srcOrd="0" destOrd="0" presId="urn:microsoft.com/office/officeart/2005/8/layout/radial3"/>
    <dgm:cxn modelId="{DB5D12BE-1BE2-9F44-83C4-C329C95F4F4F}" type="presParOf" srcId="{9E231904-62C7-9445-873B-C11A9DA981D8}" destId="{4DA0E7FB-61E5-954C-BCED-5276058B0501}" srcOrd="0" destOrd="0" presId="urn:microsoft.com/office/officeart/2005/8/layout/radial3"/>
    <dgm:cxn modelId="{B8DF30EC-F8D0-0F43-BC4A-D7930A5DEE14}" type="presParOf" srcId="{9E231904-62C7-9445-873B-C11A9DA981D8}" destId="{B435D657-C144-8741-9BC2-C7249D5BD679}" srcOrd="1" destOrd="0" presId="urn:microsoft.com/office/officeart/2005/8/layout/radial3"/>
    <dgm:cxn modelId="{BC067C77-60D5-124F-BF66-91F3C5D8BC85}" type="presParOf" srcId="{9E231904-62C7-9445-873B-C11A9DA981D8}" destId="{5008F7C2-3B2F-E648-A07F-1C856BC2504D}" srcOrd="2" destOrd="0" presId="urn:microsoft.com/office/officeart/2005/8/layout/radial3"/>
    <dgm:cxn modelId="{148E19A3-9FF3-2C47-B40E-8743B6FAB304}" type="presParOf" srcId="{9E231904-62C7-9445-873B-C11A9DA981D8}" destId="{003E0A61-2997-D14C-9833-807AF7126595}" srcOrd="3" destOrd="0" presId="urn:microsoft.com/office/officeart/2005/8/layout/radial3"/>
    <dgm:cxn modelId="{24E6BAEF-314E-E842-B8E4-9B173803C666}" type="presParOf" srcId="{9E231904-62C7-9445-873B-C11A9DA981D8}" destId="{A46758A4-57EB-5C4E-8B9E-2702AAF1C17A}" srcOrd="4" destOrd="0" presId="urn:microsoft.com/office/officeart/2005/8/layout/radial3"/>
    <dgm:cxn modelId="{8F5F2E99-4EAC-B640-B292-B3006F92B8BB}" type="presParOf" srcId="{9E231904-62C7-9445-873B-C11A9DA981D8}" destId="{73CC81F9-E056-5D48-AB2E-5424D642560D}" srcOrd="5" destOrd="0" presId="urn:microsoft.com/office/officeart/2005/8/layout/radial3"/>
    <dgm:cxn modelId="{C1909C97-6261-AF4D-99ED-3A71514A848B}" type="presParOf" srcId="{9E231904-62C7-9445-873B-C11A9DA981D8}" destId="{905CC022-C6AF-0E41-B566-BB7DFF9510F7}" srcOrd="6" destOrd="0" presId="urn:microsoft.com/office/officeart/2005/8/layout/radial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5DBCB06-870D-174A-8812-8BDF811AA216}" type="doc">
      <dgm:prSet loTypeId="urn:microsoft.com/office/officeart/2005/8/layout/StepDownProcess" loCatId="" qsTypeId="urn:microsoft.com/office/officeart/2005/8/quickstyle/simple4" qsCatId="simple" csTypeId="urn:microsoft.com/office/officeart/2005/8/colors/accent1_2" csCatId="accent1" phldr="1"/>
      <dgm:spPr/>
      <dgm:t>
        <a:bodyPr/>
        <a:lstStyle/>
        <a:p>
          <a:endParaRPr lang="en-US"/>
        </a:p>
      </dgm:t>
    </dgm:pt>
    <dgm:pt modelId="{92085EE4-E270-6942-845E-7E8866D963AF}">
      <dgm:prSet phldrT="[Text]"/>
      <dgm:spPr>
        <a:solidFill>
          <a:schemeClr val="accent5">
            <a:lumMod val="75000"/>
          </a:schemeClr>
        </a:solidFill>
      </dgm:spPr>
      <dgm:t>
        <a:bodyPr/>
        <a:lstStyle/>
        <a:p>
          <a:r>
            <a:rPr lang="en-US" dirty="0"/>
            <a:t>Assurance Level</a:t>
          </a:r>
        </a:p>
      </dgm:t>
    </dgm:pt>
    <dgm:pt modelId="{6ED208FA-F87A-2C49-90E6-4B2BAABC3CF1}" type="parTrans" cxnId="{AE9F9C2D-CF91-CD41-AC29-FD3B69AF5705}">
      <dgm:prSet/>
      <dgm:spPr/>
      <dgm:t>
        <a:bodyPr/>
        <a:lstStyle/>
        <a:p>
          <a:endParaRPr lang="en-US"/>
        </a:p>
      </dgm:t>
    </dgm:pt>
    <dgm:pt modelId="{602C2CDC-7A4B-804A-B288-15F6CB0F8213}" type="sibTrans" cxnId="{AE9F9C2D-CF91-CD41-AC29-FD3B69AF5705}">
      <dgm:prSet/>
      <dgm:spPr/>
      <dgm:t>
        <a:bodyPr/>
        <a:lstStyle/>
        <a:p>
          <a:endParaRPr lang="en-US"/>
        </a:p>
      </dgm:t>
    </dgm:pt>
    <dgm:pt modelId="{7CFBB1A5-06F4-7B41-8E3C-4A60CE8C0E66}">
      <dgm:prSet phldrT="[Text]"/>
      <dgm:spPr/>
      <dgm:t>
        <a:bodyPr/>
        <a:lstStyle/>
        <a:p>
          <a:r>
            <a:rPr lang="en-US" dirty="0"/>
            <a:t>Potential impact</a:t>
          </a:r>
        </a:p>
      </dgm:t>
    </dgm:pt>
    <dgm:pt modelId="{5C977E1E-350B-2F4E-A2D2-37AB0CDD3C64}" type="parTrans" cxnId="{FA69E358-99CC-0044-8344-351F9726BFF8}">
      <dgm:prSet/>
      <dgm:spPr/>
      <dgm:t>
        <a:bodyPr/>
        <a:lstStyle/>
        <a:p>
          <a:endParaRPr lang="en-US"/>
        </a:p>
      </dgm:t>
    </dgm:pt>
    <dgm:pt modelId="{FA770DC3-4C59-624A-B1A1-B6BFBADED096}" type="sibTrans" cxnId="{FA69E358-99CC-0044-8344-351F9726BFF8}">
      <dgm:prSet/>
      <dgm:spPr/>
      <dgm:t>
        <a:bodyPr/>
        <a:lstStyle/>
        <a:p>
          <a:endParaRPr lang="en-US"/>
        </a:p>
      </dgm:t>
    </dgm:pt>
    <dgm:pt modelId="{BB7D908B-32E4-314A-9CC1-093D880A7629}">
      <dgm:prSet phldrT="[Text]"/>
      <dgm:spPr>
        <a:solidFill>
          <a:schemeClr val="accent3">
            <a:lumMod val="75000"/>
          </a:schemeClr>
        </a:solidFill>
      </dgm:spPr>
      <dgm:t>
        <a:bodyPr/>
        <a:lstStyle/>
        <a:p>
          <a:r>
            <a:rPr lang="en-US" dirty="0"/>
            <a:t>Areas of risk</a:t>
          </a:r>
        </a:p>
      </dgm:t>
    </dgm:pt>
    <dgm:pt modelId="{6ECB1467-3D3D-BF4B-9DB3-3899C258770C}" type="parTrans" cxnId="{4056E971-3D71-EC43-B93F-A6951D41D865}">
      <dgm:prSet/>
      <dgm:spPr/>
      <dgm:t>
        <a:bodyPr/>
        <a:lstStyle/>
        <a:p>
          <a:endParaRPr lang="en-US"/>
        </a:p>
      </dgm:t>
    </dgm:pt>
    <dgm:pt modelId="{3D1605CD-89B3-D040-B86B-D1FADFE29E90}" type="sibTrans" cxnId="{4056E971-3D71-EC43-B93F-A6951D41D865}">
      <dgm:prSet/>
      <dgm:spPr/>
      <dgm:t>
        <a:bodyPr/>
        <a:lstStyle/>
        <a:p>
          <a:endParaRPr lang="en-US"/>
        </a:p>
      </dgm:t>
    </dgm:pt>
    <dgm:pt modelId="{673D9799-CC37-6445-B282-2213CC6E921B}" type="pres">
      <dgm:prSet presAssocID="{65DBCB06-870D-174A-8812-8BDF811AA216}" presName="rootnode" presStyleCnt="0">
        <dgm:presLayoutVars>
          <dgm:chMax/>
          <dgm:chPref/>
          <dgm:dir/>
          <dgm:animLvl val="lvl"/>
        </dgm:presLayoutVars>
      </dgm:prSet>
      <dgm:spPr/>
    </dgm:pt>
    <dgm:pt modelId="{9D6E2D89-29AD-124C-9DCB-3E2E587D1576}" type="pres">
      <dgm:prSet presAssocID="{92085EE4-E270-6942-845E-7E8866D963AF}" presName="composite" presStyleCnt="0"/>
      <dgm:spPr/>
    </dgm:pt>
    <dgm:pt modelId="{ED30F7F3-A1DD-5F43-804E-8C96C34E8E80}" type="pres">
      <dgm:prSet presAssocID="{92085EE4-E270-6942-845E-7E8866D963AF}" presName="bentUpArrow1" presStyleLbl="alignImgPlace1" presStyleIdx="0" presStyleCnt="2"/>
      <dgm:spPr/>
    </dgm:pt>
    <dgm:pt modelId="{79E0215A-C0BE-D140-B2CF-9D84742E39D9}" type="pres">
      <dgm:prSet presAssocID="{92085EE4-E270-6942-845E-7E8866D963AF}" presName="ParentText" presStyleLbl="node1" presStyleIdx="0" presStyleCnt="3">
        <dgm:presLayoutVars>
          <dgm:chMax val="1"/>
          <dgm:chPref val="1"/>
          <dgm:bulletEnabled val="1"/>
        </dgm:presLayoutVars>
      </dgm:prSet>
      <dgm:spPr/>
    </dgm:pt>
    <dgm:pt modelId="{B2CB29D6-A6C6-8044-B402-A60BB7F04896}" type="pres">
      <dgm:prSet presAssocID="{92085EE4-E270-6942-845E-7E8866D963AF}" presName="ChildText" presStyleLbl="revTx" presStyleIdx="0" presStyleCnt="2">
        <dgm:presLayoutVars>
          <dgm:chMax val="0"/>
          <dgm:chPref val="0"/>
          <dgm:bulletEnabled val="1"/>
        </dgm:presLayoutVars>
      </dgm:prSet>
      <dgm:spPr/>
    </dgm:pt>
    <dgm:pt modelId="{C51ABEED-1B77-6142-9962-D4C2573EFA35}" type="pres">
      <dgm:prSet presAssocID="{602C2CDC-7A4B-804A-B288-15F6CB0F8213}" presName="sibTrans" presStyleCnt="0"/>
      <dgm:spPr/>
    </dgm:pt>
    <dgm:pt modelId="{611674DC-0D5A-AF43-92CC-2EBD7F0A2503}" type="pres">
      <dgm:prSet presAssocID="{7CFBB1A5-06F4-7B41-8E3C-4A60CE8C0E66}" presName="composite" presStyleCnt="0"/>
      <dgm:spPr/>
    </dgm:pt>
    <dgm:pt modelId="{FBF4B76E-58A4-5942-B229-14A274B7340E}" type="pres">
      <dgm:prSet presAssocID="{7CFBB1A5-06F4-7B41-8E3C-4A60CE8C0E66}" presName="bentUpArrow1" presStyleLbl="alignImgPlace1" presStyleIdx="1" presStyleCnt="2"/>
      <dgm:spPr/>
    </dgm:pt>
    <dgm:pt modelId="{D36B1499-A36B-5849-9F15-CDCD337DBAA1}" type="pres">
      <dgm:prSet presAssocID="{7CFBB1A5-06F4-7B41-8E3C-4A60CE8C0E66}" presName="ParentText" presStyleLbl="node1" presStyleIdx="1" presStyleCnt="3">
        <dgm:presLayoutVars>
          <dgm:chMax val="1"/>
          <dgm:chPref val="1"/>
          <dgm:bulletEnabled val="1"/>
        </dgm:presLayoutVars>
      </dgm:prSet>
      <dgm:spPr/>
    </dgm:pt>
    <dgm:pt modelId="{CF5B2834-1426-A24A-BF89-E66E9ADEAB26}" type="pres">
      <dgm:prSet presAssocID="{7CFBB1A5-06F4-7B41-8E3C-4A60CE8C0E66}" presName="ChildText" presStyleLbl="revTx" presStyleIdx="1" presStyleCnt="2">
        <dgm:presLayoutVars>
          <dgm:chMax val="0"/>
          <dgm:chPref val="0"/>
          <dgm:bulletEnabled val="1"/>
        </dgm:presLayoutVars>
      </dgm:prSet>
      <dgm:spPr/>
    </dgm:pt>
    <dgm:pt modelId="{7CDB737F-93D1-674A-A17C-060028AD0D86}" type="pres">
      <dgm:prSet presAssocID="{FA770DC3-4C59-624A-B1A1-B6BFBADED096}" presName="sibTrans" presStyleCnt="0"/>
      <dgm:spPr/>
    </dgm:pt>
    <dgm:pt modelId="{EB12B2A8-ED57-0B49-AD95-8413902855F9}" type="pres">
      <dgm:prSet presAssocID="{BB7D908B-32E4-314A-9CC1-093D880A7629}" presName="composite" presStyleCnt="0"/>
      <dgm:spPr/>
    </dgm:pt>
    <dgm:pt modelId="{F5AF4232-C73F-004E-BAAA-CBA395BB2B63}" type="pres">
      <dgm:prSet presAssocID="{BB7D908B-32E4-314A-9CC1-093D880A7629}" presName="ParentText" presStyleLbl="node1" presStyleIdx="2" presStyleCnt="3">
        <dgm:presLayoutVars>
          <dgm:chMax val="1"/>
          <dgm:chPref val="1"/>
          <dgm:bulletEnabled val="1"/>
        </dgm:presLayoutVars>
      </dgm:prSet>
      <dgm:spPr/>
    </dgm:pt>
  </dgm:ptLst>
  <dgm:cxnLst>
    <dgm:cxn modelId="{AE9F9C2D-CF91-CD41-AC29-FD3B69AF5705}" srcId="{65DBCB06-870D-174A-8812-8BDF811AA216}" destId="{92085EE4-E270-6942-845E-7E8866D963AF}" srcOrd="0" destOrd="0" parTransId="{6ED208FA-F87A-2C49-90E6-4B2BAABC3CF1}" sibTransId="{602C2CDC-7A4B-804A-B288-15F6CB0F8213}"/>
    <dgm:cxn modelId="{823A0445-6586-F640-90BA-C25291EA09CB}" type="presOf" srcId="{65DBCB06-870D-174A-8812-8BDF811AA216}" destId="{673D9799-CC37-6445-B282-2213CC6E921B}" srcOrd="0" destOrd="0" presId="urn:microsoft.com/office/officeart/2005/8/layout/StepDownProcess"/>
    <dgm:cxn modelId="{D3FAE257-0B13-254A-8AF6-61367CCD2527}" type="presOf" srcId="{92085EE4-E270-6942-845E-7E8866D963AF}" destId="{79E0215A-C0BE-D140-B2CF-9D84742E39D9}" srcOrd="0" destOrd="0" presId="urn:microsoft.com/office/officeart/2005/8/layout/StepDownProcess"/>
    <dgm:cxn modelId="{FA69E358-99CC-0044-8344-351F9726BFF8}" srcId="{65DBCB06-870D-174A-8812-8BDF811AA216}" destId="{7CFBB1A5-06F4-7B41-8E3C-4A60CE8C0E66}" srcOrd="1" destOrd="0" parTransId="{5C977E1E-350B-2F4E-A2D2-37AB0CDD3C64}" sibTransId="{FA770DC3-4C59-624A-B1A1-B6BFBADED096}"/>
    <dgm:cxn modelId="{4056E971-3D71-EC43-B93F-A6951D41D865}" srcId="{65DBCB06-870D-174A-8812-8BDF811AA216}" destId="{BB7D908B-32E4-314A-9CC1-093D880A7629}" srcOrd="2" destOrd="0" parTransId="{6ECB1467-3D3D-BF4B-9DB3-3899C258770C}" sibTransId="{3D1605CD-89B3-D040-B86B-D1FADFE29E90}"/>
    <dgm:cxn modelId="{12C8978C-BA86-A14B-83E7-98236CB29C90}" type="presOf" srcId="{BB7D908B-32E4-314A-9CC1-093D880A7629}" destId="{F5AF4232-C73F-004E-BAAA-CBA395BB2B63}" srcOrd="0" destOrd="0" presId="urn:microsoft.com/office/officeart/2005/8/layout/StepDownProcess"/>
    <dgm:cxn modelId="{7F5556FF-267D-BE4D-84E7-8020380D2FBC}" type="presOf" srcId="{7CFBB1A5-06F4-7B41-8E3C-4A60CE8C0E66}" destId="{D36B1499-A36B-5849-9F15-CDCD337DBAA1}" srcOrd="0" destOrd="0" presId="urn:microsoft.com/office/officeart/2005/8/layout/StepDownProcess"/>
    <dgm:cxn modelId="{A0429F5D-E8FF-6E47-BD8E-97A80F0171D3}" type="presParOf" srcId="{673D9799-CC37-6445-B282-2213CC6E921B}" destId="{9D6E2D89-29AD-124C-9DCB-3E2E587D1576}" srcOrd="0" destOrd="0" presId="urn:microsoft.com/office/officeart/2005/8/layout/StepDownProcess"/>
    <dgm:cxn modelId="{8C5BE97C-3929-E840-8C6F-0C578F40C9D7}" type="presParOf" srcId="{9D6E2D89-29AD-124C-9DCB-3E2E587D1576}" destId="{ED30F7F3-A1DD-5F43-804E-8C96C34E8E80}" srcOrd="0" destOrd="0" presId="urn:microsoft.com/office/officeart/2005/8/layout/StepDownProcess"/>
    <dgm:cxn modelId="{191590A8-A614-6043-BAC1-E352C0248A25}" type="presParOf" srcId="{9D6E2D89-29AD-124C-9DCB-3E2E587D1576}" destId="{79E0215A-C0BE-D140-B2CF-9D84742E39D9}" srcOrd="1" destOrd="0" presId="urn:microsoft.com/office/officeart/2005/8/layout/StepDownProcess"/>
    <dgm:cxn modelId="{6EE57B18-5C90-0448-A806-C7AF18D6A3C0}" type="presParOf" srcId="{9D6E2D89-29AD-124C-9DCB-3E2E587D1576}" destId="{B2CB29D6-A6C6-8044-B402-A60BB7F04896}" srcOrd="2" destOrd="0" presId="urn:microsoft.com/office/officeart/2005/8/layout/StepDownProcess"/>
    <dgm:cxn modelId="{52CB89A6-EF90-5443-BBEC-4BC9D998CC68}" type="presParOf" srcId="{673D9799-CC37-6445-B282-2213CC6E921B}" destId="{C51ABEED-1B77-6142-9962-D4C2573EFA35}" srcOrd="1" destOrd="0" presId="urn:microsoft.com/office/officeart/2005/8/layout/StepDownProcess"/>
    <dgm:cxn modelId="{D63BEDE9-C8A5-9D40-A85B-D893DA272820}" type="presParOf" srcId="{673D9799-CC37-6445-B282-2213CC6E921B}" destId="{611674DC-0D5A-AF43-92CC-2EBD7F0A2503}" srcOrd="2" destOrd="0" presId="urn:microsoft.com/office/officeart/2005/8/layout/StepDownProcess"/>
    <dgm:cxn modelId="{FF733F9E-4718-E34C-BF00-BF1DC8428177}" type="presParOf" srcId="{611674DC-0D5A-AF43-92CC-2EBD7F0A2503}" destId="{FBF4B76E-58A4-5942-B229-14A274B7340E}" srcOrd="0" destOrd="0" presId="urn:microsoft.com/office/officeart/2005/8/layout/StepDownProcess"/>
    <dgm:cxn modelId="{866B1677-54A9-2644-9F26-F4CE87E3FAAF}" type="presParOf" srcId="{611674DC-0D5A-AF43-92CC-2EBD7F0A2503}" destId="{D36B1499-A36B-5849-9F15-CDCD337DBAA1}" srcOrd="1" destOrd="0" presId="urn:microsoft.com/office/officeart/2005/8/layout/StepDownProcess"/>
    <dgm:cxn modelId="{41D36700-52BF-034A-BFD5-002AD8C71144}" type="presParOf" srcId="{611674DC-0D5A-AF43-92CC-2EBD7F0A2503}" destId="{CF5B2834-1426-A24A-BF89-E66E9ADEAB26}" srcOrd="2" destOrd="0" presId="urn:microsoft.com/office/officeart/2005/8/layout/StepDownProcess"/>
    <dgm:cxn modelId="{58746451-87CF-7044-B045-879488D4DCB5}" type="presParOf" srcId="{673D9799-CC37-6445-B282-2213CC6E921B}" destId="{7CDB737F-93D1-674A-A17C-060028AD0D86}" srcOrd="3" destOrd="0" presId="urn:microsoft.com/office/officeart/2005/8/layout/StepDownProcess"/>
    <dgm:cxn modelId="{9A181EB0-48F5-0D4A-AF9F-BC1ED9FE467F}" type="presParOf" srcId="{673D9799-CC37-6445-B282-2213CC6E921B}" destId="{EB12B2A8-ED57-0B49-AD95-8413902855F9}" srcOrd="4" destOrd="0" presId="urn:microsoft.com/office/officeart/2005/8/layout/StepDownProcess"/>
    <dgm:cxn modelId="{2C175D66-1D00-2A44-98A0-B7472735F275}" type="presParOf" srcId="{EB12B2A8-ED57-0B49-AD95-8413902855F9}" destId="{F5AF4232-C73F-004E-BAAA-CBA395BB2B63}"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523AC90-CC14-724A-9F6E-EC8963E5645D}" type="doc">
      <dgm:prSet loTypeId="urn:microsoft.com/office/officeart/2005/8/layout/lProcess2" loCatId="" qsTypeId="urn:microsoft.com/office/officeart/2005/8/quickstyle/simple4" qsCatId="simple" csTypeId="urn:microsoft.com/office/officeart/2005/8/colors/accent1_2" csCatId="accent1" phldr="1"/>
      <dgm:spPr/>
      <dgm:t>
        <a:bodyPr/>
        <a:lstStyle/>
        <a:p>
          <a:endParaRPr lang="en-US"/>
        </a:p>
      </dgm:t>
    </dgm:pt>
    <dgm:pt modelId="{00A86D2E-5BC7-6649-B16D-3D0095D57E2F}">
      <dgm:prSet custT="1"/>
      <dgm:spPr/>
      <dgm:t>
        <a:bodyPr/>
        <a:lstStyle/>
        <a:p>
          <a:pPr rtl="0">
            <a:lnSpc>
              <a:spcPct val="140000"/>
            </a:lnSpc>
          </a:pPr>
          <a:endParaRPr lang="en-US" sz="1400" baseline="0" dirty="0">
            <a:latin typeface="+mj-lt"/>
          </a:endParaRPr>
        </a:p>
        <a:p>
          <a:pPr rtl="0">
            <a:lnSpc>
              <a:spcPct val="140000"/>
            </a:lnSpc>
          </a:pPr>
          <a:endParaRPr lang="en-US" sz="1400" baseline="0" dirty="0">
            <a:latin typeface="+mj-lt"/>
          </a:endParaRPr>
        </a:p>
        <a:p>
          <a:pPr rtl="0">
            <a:lnSpc>
              <a:spcPct val="140000"/>
            </a:lnSpc>
          </a:pPr>
          <a:endParaRPr lang="en-US" sz="1400" baseline="0" dirty="0">
            <a:latin typeface="+mj-lt"/>
          </a:endParaRPr>
        </a:p>
        <a:p>
          <a:pPr rtl="0">
            <a:lnSpc>
              <a:spcPct val="140000"/>
            </a:lnSpc>
          </a:pPr>
          <a:endParaRPr lang="en-US" sz="2400" baseline="0" dirty="0">
            <a:latin typeface="+mn-lt"/>
          </a:endParaRPr>
        </a:p>
        <a:p>
          <a:pPr rtl="0">
            <a:lnSpc>
              <a:spcPct val="140000"/>
            </a:lnSpc>
          </a:pPr>
          <a:endParaRPr lang="en-US" sz="2400" baseline="0" dirty="0">
            <a:latin typeface="+mn-lt"/>
          </a:endParaRPr>
        </a:p>
        <a:p>
          <a:pPr rtl="0">
            <a:lnSpc>
              <a:spcPct val="140000"/>
            </a:lnSpc>
          </a:pPr>
          <a:endParaRPr lang="en-US" sz="2400" baseline="0" dirty="0">
            <a:latin typeface="+mn-lt"/>
          </a:endParaRPr>
        </a:p>
        <a:p>
          <a:pPr rtl="0">
            <a:lnSpc>
              <a:spcPct val="140000"/>
            </a:lnSpc>
          </a:pPr>
          <a:endParaRPr lang="en-US" sz="2400" baseline="0" dirty="0">
            <a:latin typeface="+mn-lt"/>
          </a:endParaRPr>
        </a:p>
        <a:p>
          <a:pPr rtl="0">
            <a:lnSpc>
              <a:spcPct val="90000"/>
            </a:lnSpc>
          </a:pPr>
          <a:r>
            <a:rPr lang="en-US" sz="2400" baseline="0" dirty="0">
              <a:latin typeface="+mn-lt"/>
            </a:rPr>
            <a:t>Describes an organization’s degree of certainty that a user has presented a credential that refers to his or her identity</a:t>
          </a:r>
        </a:p>
      </dgm:t>
    </dgm:pt>
    <dgm:pt modelId="{0D84EEC7-71CF-4C41-8EB0-10479D4F0BE5}" type="parTrans" cxnId="{A6A46994-75A7-1C4A-86BD-F70836D46ACF}">
      <dgm:prSet/>
      <dgm:spPr/>
      <dgm:t>
        <a:bodyPr/>
        <a:lstStyle/>
        <a:p>
          <a:endParaRPr lang="en-US"/>
        </a:p>
      </dgm:t>
    </dgm:pt>
    <dgm:pt modelId="{0BA3AE2E-961C-0D41-8BBD-82C9F5515C87}" type="sibTrans" cxnId="{A6A46994-75A7-1C4A-86BD-F70836D46ACF}">
      <dgm:prSet/>
      <dgm:spPr/>
      <dgm:t>
        <a:bodyPr/>
        <a:lstStyle/>
        <a:p>
          <a:endParaRPr lang="en-US"/>
        </a:p>
      </dgm:t>
    </dgm:pt>
    <dgm:pt modelId="{AF4C851F-68B7-9743-A3A5-FEE189544E82}">
      <dgm:prSet custT="1"/>
      <dgm:spPr/>
      <dgm:t>
        <a:bodyPr/>
        <a:lstStyle/>
        <a:p>
          <a:pPr rtl="0"/>
          <a:r>
            <a:rPr lang="en-US" sz="2400" dirty="0"/>
            <a:t>More specifically is defined as:</a:t>
          </a:r>
        </a:p>
      </dgm:t>
    </dgm:pt>
    <dgm:pt modelId="{60923002-D1C4-E74F-BACE-117049CD2528}" type="parTrans" cxnId="{E18C5CED-7C6E-E84C-977E-2C4CBC945677}">
      <dgm:prSet/>
      <dgm:spPr/>
      <dgm:t>
        <a:bodyPr/>
        <a:lstStyle/>
        <a:p>
          <a:endParaRPr lang="en-US"/>
        </a:p>
      </dgm:t>
    </dgm:pt>
    <dgm:pt modelId="{7D650A21-7514-AD4B-9E83-E88A4EBEBE79}" type="sibTrans" cxnId="{E18C5CED-7C6E-E84C-977E-2C4CBC945677}">
      <dgm:prSet/>
      <dgm:spPr/>
      <dgm:t>
        <a:bodyPr/>
        <a:lstStyle/>
        <a:p>
          <a:endParaRPr lang="en-US"/>
        </a:p>
      </dgm:t>
    </dgm:pt>
    <dgm:pt modelId="{B91EA151-C279-0048-BBF2-A06AE5FF49B4}">
      <dgm:prSet/>
      <dgm:spPr/>
      <dgm:t>
        <a:bodyPr/>
        <a:lstStyle/>
        <a:p>
          <a:pPr rtl="0"/>
          <a:r>
            <a:rPr lang="en-US"/>
            <a:t>The degree of confidence in the vetting process used to establish the identity of the individual to whom the credential was issued</a:t>
          </a:r>
        </a:p>
      </dgm:t>
    </dgm:pt>
    <dgm:pt modelId="{21F5112D-8FF5-C544-91A1-B73AAFA862C8}" type="parTrans" cxnId="{3F718D5D-175A-1E43-B61F-3EEBA7117A2F}">
      <dgm:prSet/>
      <dgm:spPr/>
      <dgm:t>
        <a:bodyPr/>
        <a:lstStyle/>
        <a:p>
          <a:endParaRPr lang="en-US"/>
        </a:p>
      </dgm:t>
    </dgm:pt>
    <dgm:pt modelId="{CE420A0B-DE89-B249-9564-90214BACB0D5}" type="sibTrans" cxnId="{3F718D5D-175A-1E43-B61F-3EEBA7117A2F}">
      <dgm:prSet/>
      <dgm:spPr/>
      <dgm:t>
        <a:bodyPr/>
        <a:lstStyle/>
        <a:p>
          <a:endParaRPr lang="en-US"/>
        </a:p>
      </dgm:t>
    </dgm:pt>
    <dgm:pt modelId="{D742CAC8-5DD6-A34F-81DF-87ECFE9AFCB9}">
      <dgm:prSet/>
      <dgm:spPr/>
      <dgm:t>
        <a:bodyPr/>
        <a:lstStyle/>
        <a:p>
          <a:pPr rtl="0"/>
          <a:r>
            <a:rPr lang="en-US"/>
            <a:t>The degree of confidence that the individual who uses the credential is the individual to whom the credential was issued</a:t>
          </a:r>
        </a:p>
      </dgm:t>
    </dgm:pt>
    <dgm:pt modelId="{DEAE51D7-7809-9246-8483-A7B5EA4713EF}" type="parTrans" cxnId="{C76CBCEF-DE18-F849-BF8A-BDAAA38B8B30}">
      <dgm:prSet/>
      <dgm:spPr/>
      <dgm:t>
        <a:bodyPr/>
        <a:lstStyle/>
        <a:p>
          <a:endParaRPr lang="en-US"/>
        </a:p>
      </dgm:t>
    </dgm:pt>
    <dgm:pt modelId="{BD219D1D-0793-604F-BFD0-726A90CA3C20}" type="sibTrans" cxnId="{C76CBCEF-DE18-F849-BF8A-BDAAA38B8B30}">
      <dgm:prSet/>
      <dgm:spPr/>
      <dgm:t>
        <a:bodyPr/>
        <a:lstStyle/>
        <a:p>
          <a:endParaRPr lang="en-US"/>
        </a:p>
      </dgm:t>
    </dgm:pt>
    <dgm:pt modelId="{2F54B984-54B2-FA45-97BF-70882B3A1326}">
      <dgm:prSet custT="1"/>
      <dgm:spPr/>
      <dgm:t>
        <a:bodyPr/>
        <a:lstStyle/>
        <a:p>
          <a:pPr rtl="0"/>
          <a:r>
            <a:rPr lang="en-US" sz="2800" dirty="0"/>
            <a:t>Four levels of assurance</a:t>
          </a:r>
        </a:p>
      </dgm:t>
    </dgm:pt>
    <dgm:pt modelId="{83664195-129C-F542-8D35-14411D4D1466}" type="parTrans" cxnId="{EAA187CD-768C-9E49-99C0-7DD60496C990}">
      <dgm:prSet/>
      <dgm:spPr/>
      <dgm:t>
        <a:bodyPr/>
        <a:lstStyle/>
        <a:p>
          <a:endParaRPr lang="en-US"/>
        </a:p>
      </dgm:t>
    </dgm:pt>
    <dgm:pt modelId="{440C3938-5F83-3B46-962B-D1D9F23D3DCE}" type="sibTrans" cxnId="{EAA187CD-768C-9E49-99C0-7DD60496C990}">
      <dgm:prSet/>
      <dgm:spPr/>
      <dgm:t>
        <a:bodyPr/>
        <a:lstStyle/>
        <a:p>
          <a:endParaRPr lang="en-US"/>
        </a:p>
      </dgm:t>
    </dgm:pt>
    <dgm:pt modelId="{1594311F-2E1F-C64C-9C18-FB648240A5A1}">
      <dgm:prSet/>
      <dgm:spPr>
        <a:solidFill>
          <a:schemeClr val="bg2">
            <a:lumMod val="75000"/>
          </a:schemeClr>
        </a:solidFill>
      </dgm:spPr>
      <dgm:t>
        <a:bodyPr/>
        <a:lstStyle/>
        <a:p>
          <a:pPr rtl="0"/>
          <a:r>
            <a:rPr lang="en-US"/>
            <a:t>Level 1</a:t>
          </a:r>
        </a:p>
      </dgm:t>
    </dgm:pt>
    <dgm:pt modelId="{A589D6D4-D12E-6B4E-B542-58B2E7D87930}" type="parTrans" cxnId="{81B20490-48A6-D349-9E06-10055FC79389}">
      <dgm:prSet/>
      <dgm:spPr/>
      <dgm:t>
        <a:bodyPr/>
        <a:lstStyle/>
        <a:p>
          <a:endParaRPr lang="en-US"/>
        </a:p>
      </dgm:t>
    </dgm:pt>
    <dgm:pt modelId="{9D74309C-1CBC-6245-9B63-8E09C22EB41C}" type="sibTrans" cxnId="{81B20490-48A6-D349-9E06-10055FC79389}">
      <dgm:prSet/>
      <dgm:spPr/>
      <dgm:t>
        <a:bodyPr/>
        <a:lstStyle/>
        <a:p>
          <a:endParaRPr lang="en-US"/>
        </a:p>
      </dgm:t>
    </dgm:pt>
    <dgm:pt modelId="{A96CD124-21A5-4147-8A6C-09EEC4070A15}">
      <dgm:prSet/>
      <dgm:spPr>
        <a:solidFill>
          <a:schemeClr val="bg2">
            <a:lumMod val="75000"/>
          </a:schemeClr>
        </a:solidFill>
      </dgm:spPr>
      <dgm:t>
        <a:bodyPr/>
        <a:lstStyle/>
        <a:p>
          <a:pPr rtl="0"/>
          <a:r>
            <a:rPr lang="en-US"/>
            <a:t>Little or no confidence in the asserted identity's validity</a:t>
          </a:r>
        </a:p>
      </dgm:t>
    </dgm:pt>
    <dgm:pt modelId="{B371B28B-2AB6-A042-8A92-D57E017C8145}" type="parTrans" cxnId="{579EB693-CC8D-4942-A3E2-C354BA9817DB}">
      <dgm:prSet/>
      <dgm:spPr/>
      <dgm:t>
        <a:bodyPr/>
        <a:lstStyle/>
        <a:p>
          <a:endParaRPr lang="en-US"/>
        </a:p>
      </dgm:t>
    </dgm:pt>
    <dgm:pt modelId="{9CB1EBCB-5373-AC44-8D5D-0965C210F804}" type="sibTrans" cxnId="{579EB693-CC8D-4942-A3E2-C354BA9817DB}">
      <dgm:prSet/>
      <dgm:spPr/>
      <dgm:t>
        <a:bodyPr/>
        <a:lstStyle/>
        <a:p>
          <a:endParaRPr lang="en-US"/>
        </a:p>
      </dgm:t>
    </dgm:pt>
    <dgm:pt modelId="{6220EBD4-5286-5749-A93E-C37E31EA7206}">
      <dgm:prSet/>
      <dgm:spPr>
        <a:solidFill>
          <a:schemeClr val="bg2">
            <a:lumMod val="75000"/>
          </a:schemeClr>
        </a:solidFill>
      </dgm:spPr>
      <dgm:t>
        <a:bodyPr/>
        <a:lstStyle/>
        <a:p>
          <a:pPr rtl="0"/>
          <a:r>
            <a:rPr lang="en-US" dirty="0"/>
            <a:t>Level 2</a:t>
          </a:r>
        </a:p>
      </dgm:t>
    </dgm:pt>
    <dgm:pt modelId="{63E2E11C-2DEF-6A43-A89A-EC49465D08C8}" type="parTrans" cxnId="{9585E2E6-6BF1-3A4A-8D73-1AEED79D62DF}">
      <dgm:prSet/>
      <dgm:spPr/>
      <dgm:t>
        <a:bodyPr/>
        <a:lstStyle/>
        <a:p>
          <a:endParaRPr lang="en-US"/>
        </a:p>
      </dgm:t>
    </dgm:pt>
    <dgm:pt modelId="{AF3DF4F8-8335-E74C-8989-7792EF2A073A}" type="sibTrans" cxnId="{9585E2E6-6BF1-3A4A-8D73-1AEED79D62DF}">
      <dgm:prSet/>
      <dgm:spPr/>
      <dgm:t>
        <a:bodyPr/>
        <a:lstStyle/>
        <a:p>
          <a:endParaRPr lang="en-US"/>
        </a:p>
      </dgm:t>
    </dgm:pt>
    <dgm:pt modelId="{B1C6FAC8-1392-CF43-8232-6D19D3CB0BAB}">
      <dgm:prSet/>
      <dgm:spPr>
        <a:solidFill>
          <a:schemeClr val="bg2">
            <a:lumMod val="75000"/>
          </a:schemeClr>
        </a:solidFill>
      </dgm:spPr>
      <dgm:t>
        <a:bodyPr/>
        <a:lstStyle/>
        <a:p>
          <a:pPr rtl="0"/>
          <a:r>
            <a:rPr lang="en-US" dirty="0"/>
            <a:t>Some confidence in the asserted identity’s validity</a:t>
          </a:r>
        </a:p>
      </dgm:t>
    </dgm:pt>
    <dgm:pt modelId="{55316CCB-A3B7-AF4F-BDEA-DF422CD1EECD}" type="parTrans" cxnId="{22F6A631-4928-624C-BD89-008177F35049}">
      <dgm:prSet/>
      <dgm:spPr/>
      <dgm:t>
        <a:bodyPr/>
        <a:lstStyle/>
        <a:p>
          <a:endParaRPr lang="en-US"/>
        </a:p>
      </dgm:t>
    </dgm:pt>
    <dgm:pt modelId="{8C2B998C-08E0-DA4C-8291-F632328483C8}" type="sibTrans" cxnId="{22F6A631-4928-624C-BD89-008177F35049}">
      <dgm:prSet/>
      <dgm:spPr/>
      <dgm:t>
        <a:bodyPr/>
        <a:lstStyle/>
        <a:p>
          <a:endParaRPr lang="en-US"/>
        </a:p>
      </dgm:t>
    </dgm:pt>
    <dgm:pt modelId="{F4037F89-DE0C-FD49-B3A9-0C6F8A62EDCB}">
      <dgm:prSet/>
      <dgm:spPr>
        <a:solidFill>
          <a:schemeClr val="bg2">
            <a:lumMod val="75000"/>
          </a:schemeClr>
        </a:solidFill>
      </dgm:spPr>
      <dgm:t>
        <a:bodyPr/>
        <a:lstStyle/>
        <a:p>
          <a:pPr rtl="0"/>
          <a:r>
            <a:rPr lang="en-US"/>
            <a:t>Level 3</a:t>
          </a:r>
        </a:p>
      </dgm:t>
    </dgm:pt>
    <dgm:pt modelId="{FF5F0DFE-24E4-7845-AD01-1728F7CE14ED}" type="parTrans" cxnId="{C093674E-9798-E846-90E9-D33AEFE766EA}">
      <dgm:prSet/>
      <dgm:spPr/>
      <dgm:t>
        <a:bodyPr/>
        <a:lstStyle/>
        <a:p>
          <a:endParaRPr lang="en-US"/>
        </a:p>
      </dgm:t>
    </dgm:pt>
    <dgm:pt modelId="{C3C93EDF-2345-B44E-B681-043A701992A4}" type="sibTrans" cxnId="{C093674E-9798-E846-90E9-D33AEFE766EA}">
      <dgm:prSet/>
      <dgm:spPr/>
      <dgm:t>
        <a:bodyPr/>
        <a:lstStyle/>
        <a:p>
          <a:endParaRPr lang="en-US"/>
        </a:p>
      </dgm:t>
    </dgm:pt>
    <dgm:pt modelId="{CA069CEB-BD9F-054F-B075-18314D076EFE}">
      <dgm:prSet/>
      <dgm:spPr>
        <a:solidFill>
          <a:schemeClr val="bg2">
            <a:lumMod val="75000"/>
          </a:schemeClr>
        </a:solidFill>
      </dgm:spPr>
      <dgm:t>
        <a:bodyPr/>
        <a:lstStyle/>
        <a:p>
          <a:pPr rtl="0"/>
          <a:r>
            <a:rPr lang="en-US" dirty="0"/>
            <a:t>High confidence in the asserted identity's validity</a:t>
          </a:r>
        </a:p>
      </dgm:t>
    </dgm:pt>
    <dgm:pt modelId="{3998910F-2F78-1047-B56C-BEEEEE59B9A8}" type="parTrans" cxnId="{D48C3FF0-4A81-2D4F-B64B-09C927862AF1}">
      <dgm:prSet/>
      <dgm:spPr/>
      <dgm:t>
        <a:bodyPr/>
        <a:lstStyle/>
        <a:p>
          <a:endParaRPr lang="en-US"/>
        </a:p>
      </dgm:t>
    </dgm:pt>
    <dgm:pt modelId="{7EC31EAD-467C-204A-B8E2-9139C6963598}" type="sibTrans" cxnId="{D48C3FF0-4A81-2D4F-B64B-09C927862AF1}">
      <dgm:prSet/>
      <dgm:spPr/>
      <dgm:t>
        <a:bodyPr/>
        <a:lstStyle/>
        <a:p>
          <a:endParaRPr lang="en-US"/>
        </a:p>
      </dgm:t>
    </dgm:pt>
    <dgm:pt modelId="{052F4213-1AC8-7A4F-BA61-9FC4568EAA60}">
      <dgm:prSet/>
      <dgm:spPr>
        <a:solidFill>
          <a:schemeClr val="bg2">
            <a:lumMod val="75000"/>
          </a:schemeClr>
        </a:solidFill>
      </dgm:spPr>
      <dgm:t>
        <a:bodyPr/>
        <a:lstStyle/>
        <a:p>
          <a:pPr rtl="0"/>
          <a:r>
            <a:rPr lang="en-US"/>
            <a:t>Level 4</a:t>
          </a:r>
        </a:p>
      </dgm:t>
    </dgm:pt>
    <dgm:pt modelId="{434E4BCA-F87A-CF43-BC07-6CBE3271433B}" type="parTrans" cxnId="{9CD9CBBA-93D8-C04D-A981-0819FD5915D0}">
      <dgm:prSet/>
      <dgm:spPr/>
      <dgm:t>
        <a:bodyPr/>
        <a:lstStyle/>
        <a:p>
          <a:endParaRPr lang="en-US"/>
        </a:p>
      </dgm:t>
    </dgm:pt>
    <dgm:pt modelId="{C6124300-320F-A142-8A51-BDF081BE9355}" type="sibTrans" cxnId="{9CD9CBBA-93D8-C04D-A981-0819FD5915D0}">
      <dgm:prSet/>
      <dgm:spPr/>
      <dgm:t>
        <a:bodyPr/>
        <a:lstStyle/>
        <a:p>
          <a:endParaRPr lang="en-US"/>
        </a:p>
      </dgm:t>
    </dgm:pt>
    <dgm:pt modelId="{F8E21B8B-AE55-B14F-8EC1-AF5DF85D5E6D}">
      <dgm:prSet/>
      <dgm:spPr>
        <a:solidFill>
          <a:schemeClr val="bg2">
            <a:lumMod val="75000"/>
          </a:schemeClr>
        </a:solidFill>
      </dgm:spPr>
      <dgm:t>
        <a:bodyPr/>
        <a:lstStyle/>
        <a:p>
          <a:pPr rtl="0"/>
          <a:r>
            <a:rPr lang="en-US"/>
            <a:t>Very high confidence in the asserted identity’s validity</a:t>
          </a:r>
        </a:p>
      </dgm:t>
    </dgm:pt>
    <dgm:pt modelId="{FD69028E-CC60-8B4C-8AF5-E79A0C14FA80}" type="parTrans" cxnId="{FA17F567-F55B-4E47-A596-1B2D8296E847}">
      <dgm:prSet/>
      <dgm:spPr/>
      <dgm:t>
        <a:bodyPr/>
        <a:lstStyle/>
        <a:p>
          <a:endParaRPr lang="en-US"/>
        </a:p>
      </dgm:t>
    </dgm:pt>
    <dgm:pt modelId="{DFA871FA-E5EE-3347-9511-6707304A6FD6}" type="sibTrans" cxnId="{FA17F567-F55B-4E47-A596-1B2D8296E847}">
      <dgm:prSet/>
      <dgm:spPr/>
      <dgm:t>
        <a:bodyPr/>
        <a:lstStyle/>
        <a:p>
          <a:endParaRPr lang="en-US"/>
        </a:p>
      </dgm:t>
    </dgm:pt>
    <dgm:pt modelId="{92FB932E-70CC-054E-A27A-50AC758CC489}" type="pres">
      <dgm:prSet presAssocID="{C523AC90-CC14-724A-9F6E-EC8963E5645D}" presName="theList" presStyleCnt="0">
        <dgm:presLayoutVars>
          <dgm:dir/>
          <dgm:animLvl val="lvl"/>
          <dgm:resizeHandles val="exact"/>
        </dgm:presLayoutVars>
      </dgm:prSet>
      <dgm:spPr/>
    </dgm:pt>
    <dgm:pt modelId="{761CE1A1-D053-444E-94C9-4AAE22CB1014}" type="pres">
      <dgm:prSet presAssocID="{00A86D2E-5BC7-6649-B16D-3D0095D57E2F}" presName="compNode" presStyleCnt="0"/>
      <dgm:spPr/>
    </dgm:pt>
    <dgm:pt modelId="{73BAEE09-94F7-6448-A0C0-E9068B05211E}" type="pres">
      <dgm:prSet presAssocID="{00A86D2E-5BC7-6649-B16D-3D0095D57E2F}" presName="aNode" presStyleLbl="bgShp" presStyleIdx="0" presStyleCnt="3" custScaleY="100000" custLinFactNeighborX="358" custLinFactNeighborY="8108"/>
      <dgm:spPr/>
    </dgm:pt>
    <dgm:pt modelId="{E68DA389-19F0-014A-BAFC-5B73697FCACE}" type="pres">
      <dgm:prSet presAssocID="{00A86D2E-5BC7-6649-B16D-3D0095D57E2F}" presName="textNode" presStyleLbl="bgShp" presStyleIdx="0" presStyleCnt="3"/>
      <dgm:spPr/>
    </dgm:pt>
    <dgm:pt modelId="{A6E76070-2561-A544-83E1-F3509DA3BF16}" type="pres">
      <dgm:prSet presAssocID="{00A86D2E-5BC7-6649-B16D-3D0095D57E2F}" presName="compChildNode" presStyleCnt="0"/>
      <dgm:spPr/>
    </dgm:pt>
    <dgm:pt modelId="{A7AC9D6E-713A-EF48-8BA1-41E0B8E3B1BA}" type="pres">
      <dgm:prSet presAssocID="{00A86D2E-5BC7-6649-B16D-3D0095D57E2F}" presName="theInnerList" presStyleCnt="0"/>
      <dgm:spPr/>
    </dgm:pt>
    <dgm:pt modelId="{3C09D0BC-A12B-4746-9C1D-6C8E603307FD}" type="pres">
      <dgm:prSet presAssocID="{00A86D2E-5BC7-6649-B16D-3D0095D57E2F}" presName="aSpace" presStyleCnt="0"/>
      <dgm:spPr/>
    </dgm:pt>
    <dgm:pt modelId="{B393C279-99F3-804C-80D3-F374ABB95143}" type="pres">
      <dgm:prSet presAssocID="{AF4C851F-68B7-9743-A3A5-FEE189544E82}" presName="compNode" presStyleCnt="0"/>
      <dgm:spPr/>
    </dgm:pt>
    <dgm:pt modelId="{91019BAD-B543-2445-BBF8-E388510F8D37}" type="pres">
      <dgm:prSet presAssocID="{AF4C851F-68B7-9743-A3A5-FEE189544E82}" presName="aNode" presStyleLbl="bgShp" presStyleIdx="1" presStyleCnt="3"/>
      <dgm:spPr/>
    </dgm:pt>
    <dgm:pt modelId="{014FBB78-6CE3-B34D-BDC2-EE4C3773C67C}" type="pres">
      <dgm:prSet presAssocID="{AF4C851F-68B7-9743-A3A5-FEE189544E82}" presName="textNode" presStyleLbl="bgShp" presStyleIdx="1" presStyleCnt="3"/>
      <dgm:spPr/>
    </dgm:pt>
    <dgm:pt modelId="{2DC5F499-1DCD-9F47-9728-5297C4BE4618}" type="pres">
      <dgm:prSet presAssocID="{AF4C851F-68B7-9743-A3A5-FEE189544E82}" presName="compChildNode" presStyleCnt="0"/>
      <dgm:spPr/>
    </dgm:pt>
    <dgm:pt modelId="{944D9A1B-A853-4246-AA1E-FC3D9C935562}" type="pres">
      <dgm:prSet presAssocID="{AF4C851F-68B7-9743-A3A5-FEE189544E82}" presName="theInnerList" presStyleCnt="0"/>
      <dgm:spPr/>
    </dgm:pt>
    <dgm:pt modelId="{B7A2F760-A94D-5B49-9422-16E77080565F}" type="pres">
      <dgm:prSet presAssocID="{B91EA151-C279-0048-BBF2-A06AE5FF49B4}" presName="childNode" presStyleLbl="node1" presStyleIdx="0" presStyleCnt="6">
        <dgm:presLayoutVars>
          <dgm:bulletEnabled val="1"/>
        </dgm:presLayoutVars>
      </dgm:prSet>
      <dgm:spPr/>
    </dgm:pt>
    <dgm:pt modelId="{73C674F8-7E24-6945-9D1D-05693CD999D6}" type="pres">
      <dgm:prSet presAssocID="{B91EA151-C279-0048-BBF2-A06AE5FF49B4}" presName="aSpace2" presStyleCnt="0"/>
      <dgm:spPr/>
    </dgm:pt>
    <dgm:pt modelId="{1ECB4796-3FDF-354E-B39F-56EBB879956D}" type="pres">
      <dgm:prSet presAssocID="{D742CAC8-5DD6-A34F-81DF-87ECFE9AFCB9}" presName="childNode" presStyleLbl="node1" presStyleIdx="1" presStyleCnt="6">
        <dgm:presLayoutVars>
          <dgm:bulletEnabled val="1"/>
        </dgm:presLayoutVars>
      </dgm:prSet>
      <dgm:spPr/>
    </dgm:pt>
    <dgm:pt modelId="{E8F4E6F7-B1CB-3740-A8DE-B0D0BCDEA854}" type="pres">
      <dgm:prSet presAssocID="{AF4C851F-68B7-9743-A3A5-FEE189544E82}" presName="aSpace" presStyleCnt="0"/>
      <dgm:spPr/>
    </dgm:pt>
    <dgm:pt modelId="{A672568C-7682-BA43-B30A-EB4BA17350CA}" type="pres">
      <dgm:prSet presAssocID="{2F54B984-54B2-FA45-97BF-70882B3A1326}" presName="compNode" presStyleCnt="0"/>
      <dgm:spPr/>
    </dgm:pt>
    <dgm:pt modelId="{6042A813-5AF4-554E-884A-DEE78A8A344A}" type="pres">
      <dgm:prSet presAssocID="{2F54B984-54B2-FA45-97BF-70882B3A1326}" presName="aNode" presStyleLbl="bgShp" presStyleIdx="2" presStyleCnt="3"/>
      <dgm:spPr/>
    </dgm:pt>
    <dgm:pt modelId="{4D28D0BA-D1B4-DB4A-9505-3564DCBB12EB}" type="pres">
      <dgm:prSet presAssocID="{2F54B984-54B2-FA45-97BF-70882B3A1326}" presName="textNode" presStyleLbl="bgShp" presStyleIdx="2" presStyleCnt="3"/>
      <dgm:spPr/>
    </dgm:pt>
    <dgm:pt modelId="{D4E3B4D7-74BB-D942-A5E9-0D4DB71F6457}" type="pres">
      <dgm:prSet presAssocID="{2F54B984-54B2-FA45-97BF-70882B3A1326}" presName="compChildNode" presStyleCnt="0"/>
      <dgm:spPr/>
    </dgm:pt>
    <dgm:pt modelId="{7B34C1C1-526D-9141-9B1C-0088D83D0EBC}" type="pres">
      <dgm:prSet presAssocID="{2F54B984-54B2-FA45-97BF-70882B3A1326}" presName="theInnerList" presStyleCnt="0"/>
      <dgm:spPr/>
    </dgm:pt>
    <dgm:pt modelId="{72C8A79C-BC82-2844-9B2D-E9B9EDF6F508}" type="pres">
      <dgm:prSet presAssocID="{1594311F-2E1F-C64C-9C18-FB648240A5A1}" presName="childNode" presStyleLbl="node1" presStyleIdx="2" presStyleCnt="6">
        <dgm:presLayoutVars>
          <dgm:bulletEnabled val="1"/>
        </dgm:presLayoutVars>
      </dgm:prSet>
      <dgm:spPr/>
    </dgm:pt>
    <dgm:pt modelId="{A7051093-94D9-B64F-9DF1-37A3888A0AC8}" type="pres">
      <dgm:prSet presAssocID="{1594311F-2E1F-C64C-9C18-FB648240A5A1}" presName="aSpace2" presStyleCnt="0"/>
      <dgm:spPr/>
    </dgm:pt>
    <dgm:pt modelId="{684B1449-EB48-6C42-9F0B-BD87224F03EB}" type="pres">
      <dgm:prSet presAssocID="{6220EBD4-5286-5749-A93E-C37E31EA7206}" presName="childNode" presStyleLbl="node1" presStyleIdx="3" presStyleCnt="6">
        <dgm:presLayoutVars>
          <dgm:bulletEnabled val="1"/>
        </dgm:presLayoutVars>
      </dgm:prSet>
      <dgm:spPr/>
    </dgm:pt>
    <dgm:pt modelId="{F009EF6C-E9AA-054F-AA71-6746BE284CCA}" type="pres">
      <dgm:prSet presAssocID="{6220EBD4-5286-5749-A93E-C37E31EA7206}" presName="aSpace2" presStyleCnt="0"/>
      <dgm:spPr/>
    </dgm:pt>
    <dgm:pt modelId="{72B11D98-B81E-8947-BCC4-9E4F523104B6}" type="pres">
      <dgm:prSet presAssocID="{F4037F89-DE0C-FD49-B3A9-0C6F8A62EDCB}" presName="childNode" presStyleLbl="node1" presStyleIdx="4" presStyleCnt="6">
        <dgm:presLayoutVars>
          <dgm:bulletEnabled val="1"/>
        </dgm:presLayoutVars>
      </dgm:prSet>
      <dgm:spPr/>
    </dgm:pt>
    <dgm:pt modelId="{DE2E46CB-6EDE-154A-A192-1B00B728BC83}" type="pres">
      <dgm:prSet presAssocID="{F4037F89-DE0C-FD49-B3A9-0C6F8A62EDCB}" presName="aSpace2" presStyleCnt="0"/>
      <dgm:spPr/>
    </dgm:pt>
    <dgm:pt modelId="{ED8B56E9-D6F4-E04A-AB90-AA3BAFC64B73}" type="pres">
      <dgm:prSet presAssocID="{052F4213-1AC8-7A4F-BA61-9FC4568EAA60}" presName="childNode" presStyleLbl="node1" presStyleIdx="5" presStyleCnt="6">
        <dgm:presLayoutVars>
          <dgm:bulletEnabled val="1"/>
        </dgm:presLayoutVars>
      </dgm:prSet>
      <dgm:spPr/>
    </dgm:pt>
  </dgm:ptLst>
  <dgm:cxnLst>
    <dgm:cxn modelId="{1996BA02-6A0B-2941-8ECC-58B968F067AE}" type="presOf" srcId="{6220EBD4-5286-5749-A93E-C37E31EA7206}" destId="{684B1449-EB48-6C42-9F0B-BD87224F03EB}" srcOrd="0" destOrd="0" presId="urn:microsoft.com/office/officeart/2005/8/layout/lProcess2"/>
    <dgm:cxn modelId="{C1CEE31B-A970-6E48-8FC2-D8CB9DE938D5}" type="presOf" srcId="{052F4213-1AC8-7A4F-BA61-9FC4568EAA60}" destId="{ED8B56E9-D6F4-E04A-AB90-AA3BAFC64B73}" srcOrd="0" destOrd="0" presId="urn:microsoft.com/office/officeart/2005/8/layout/lProcess2"/>
    <dgm:cxn modelId="{22F6A631-4928-624C-BD89-008177F35049}" srcId="{6220EBD4-5286-5749-A93E-C37E31EA7206}" destId="{B1C6FAC8-1392-CF43-8232-6D19D3CB0BAB}" srcOrd="0" destOrd="0" parTransId="{55316CCB-A3B7-AF4F-BDEA-DF422CD1EECD}" sibTransId="{8C2B998C-08E0-DA4C-8291-F632328483C8}"/>
    <dgm:cxn modelId="{844B6C33-2CBF-FF47-B097-392EB69F372D}" type="presOf" srcId="{B1C6FAC8-1392-CF43-8232-6D19D3CB0BAB}" destId="{684B1449-EB48-6C42-9F0B-BD87224F03EB}" srcOrd="0" destOrd="1" presId="urn:microsoft.com/office/officeart/2005/8/layout/lProcess2"/>
    <dgm:cxn modelId="{C093674E-9798-E846-90E9-D33AEFE766EA}" srcId="{2F54B984-54B2-FA45-97BF-70882B3A1326}" destId="{F4037F89-DE0C-FD49-B3A9-0C6F8A62EDCB}" srcOrd="2" destOrd="0" parTransId="{FF5F0DFE-24E4-7845-AD01-1728F7CE14ED}" sibTransId="{C3C93EDF-2345-B44E-B681-043A701992A4}"/>
    <dgm:cxn modelId="{5636EA53-7DE7-C34D-88EF-728B33A49479}" type="presOf" srcId="{D742CAC8-5DD6-A34F-81DF-87ECFE9AFCB9}" destId="{1ECB4796-3FDF-354E-B39F-56EBB879956D}" srcOrd="0" destOrd="0" presId="urn:microsoft.com/office/officeart/2005/8/layout/lProcess2"/>
    <dgm:cxn modelId="{90E99859-0713-AC44-BE64-57C65F27FBC4}" type="presOf" srcId="{AF4C851F-68B7-9743-A3A5-FEE189544E82}" destId="{91019BAD-B543-2445-BBF8-E388510F8D37}" srcOrd="0" destOrd="0" presId="urn:microsoft.com/office/officeart/2005/8/layout/lProcess2"/>
    <dgm:cxn modelId="{3F718D5D-175A-1E43-B61F-3EEBA7117A2F}" srcId="{AF4C851F-68B7-9743-A3A5-FEE189544E82}" destId="{B91EA151-C279-0048-BBF2-A06AE5FF49B4}" srcOrd="0" destOrd="0" parTransId="{21F5112D-8FF5-C544-91A1-B73AAFA862C8}" sibTransId="{CE420A0B-DE89-B249-9564-90214BACB0D5}"/>
    <dgm:cxn modelId="{FA17F567-F55B-4E47-A596-1B2D8296E847}" srcId="{052F4213-1AC8-7A4F-BA61-9FC4568EAA60}" destId="{F8E21B8B-AE55-B14F-8EC1-AF5DF85D5E6D}" srcOrd="0" destOrd="0" parTransId="{FD69028E-CC60-8B4C-8AF5-E79A0C14FA80}" sibTransId="{DFA871FA-E5EE-3347-9511-6707304A6FD6}"/>
    <dgm:cxn modelId="{182E506B-7A44-6540-B2E2-F4767DB90079}" type="presOf" srcId="{AF4C851F-68B7-9743-A3A5-FEE189544E82}" destId="{014FBB78-6CE3-B34D-BDC2-EE4C3773C67C}" srcOrd="1" destOrd="0" presId="urn:microsoft.com/office/officeart/2005/8/layout/lProcess2"/>
    <dgm:cxn modelId="{0EF54071-4A9A-A343-A380-B198ED082094}" type="presOf" srcId="{00A86D2E-5BC7-6649-B16D-3D0095D57E2F}" destId="{73BAEE09-94F7-6448-A0C0-E9068B05211E}" srcOrd="0" destOrd="0" presId="urn:microsoft.com/office/officeart/2005/8/layout/lProcess2"/>
    <dgm:cxn modelId="{1262567F-369C-DC47-8FDA-3DCA10B4C7C7}" type="presOf" srcId="{A96CD124-21A5-4147-8A6C-09EEC4070A15}" destId="{72C8A79C-BC82-2844-9B2D-E9B9EDF6F508}" srcOrd="0" destOrd="1" presId="urn:microsoft.com/office/officeart/2005/8/layout/lProcess2"/>
    <dgm:cxn modelId="{BB649883-1656-BF4F-BDE4-F57F62BD4E64}" type="presOf" srcId="{2F54B984-54B2-FA45-97BF-70882B3A1326}" destId="{4D28D0BA-D1B4-DB4A-9505-3564DCBB12EB}" srcOrd="1" destOrd="0" presId="urn:microsoft.com/office/officeart/2005/8/layout/lProcess2"/>
    <dgm:cxn modelId="{81B20490-48A6-D349-9E06-10055FC79389}" srcId="{2F54B984-54B2-FA45-97BF-70882B3A1326}" destId="{1594311F-2E1F-C64C-9C18-FB648240A5A1}" srcOrd="0" destOrd="0" parTransId="{A589D6D4-D12E-6B4E-B542-58B2E7D87930}" sibTransId="{9D74309C-1CBC-6245-9B63-8E09C22EB41C}"/>
    <dgm:cxn modelId="{579EB693-CC8D-4942-A3E2-C354BA9817DB}" srcId="{1594311F-2E1F-C64C-9C18-FB648240A5A1}" destId="{A96CD124-21A5-4147-8A6C-09EEC4070A15}" srcOrd="0" destOrd="0" parTransId="{B371B28B-2AB6-A042-8A92-D57E017C8145}" sibTransId="{9CB1EBCB-5373-AC44-8D5D-0965C210F804}"/>
    <dgm:cxn modelId="{A6A46994-75A7-1C4A-86BD-F70836D46ACF}" srcId="{C523AC90-CC14-724A-9F6E-EC8963E5645D}" destId="{00A86D2E-5BC7-6649-B16D-3D0095D57E2F}" srcOrd="0" destOrd="0" parTransId="{0D84EEC7-71CF-4C41-8EB0-10479D4F0BE5}" sibTransId="{0BA3AE2E-961C-0D41-8BBD-82C9F5515C87}"/>
    <dgm:cxn modelId="{762713A7-D42D-0743-858E-07711D907B8A}" type="presOf" srcId="{C523AC90-CC14-724A-9F6E-EC8963E5645D}" destId="{92FB932E-70CC-054E-A27A-50AC758CC489}" srcOrd="0" destOrd="0" presId="urn:microsoft.com/office/officeart/2005/8/layout/lProcess2"/>
    <dgm:cxn modelId="{9CD9CBBA-93D8-C04D-A981-0819FD5915D0}" srcId="{2F54B984-54B2-FA45-97BF-70882B3A1326}" destId="{052F4213-1AC8-7A4F-BA61-9FC4568EAA60}" srcOrd="3" destOrd="0" parTransId="{434E4BCA-F87A-CF43-BC07-6CBE3271433B}" sibTransId="{C6124300-320F-A142-8A51-BDF081BE9355}"/>
    <dgm:cxn modelId="{1DE92CC8-B4EA-3D47-9C70-532E878A9753}" type="presOf" srcId="{CA069CEB-BD9F-054F-B075-18314D076EFE}" destId="{72B11D98-B81E-8947-BCC4-9E4F523104B6}" srcOrd="0" destOrd="1" presId="urn:microsoft.com/office/officeart/2005/8/layout/lProcess2"/>
    <dgm:cxn modelId="{EAA187CD-768C-9E49-99C0-7DD60496C990}" srcId="{C523AC90-CC14-724A-9F6E-EC8963E5645D}" destId="{2F54B984-54B2-FA45-97BF-70882B3A1326}" srcOrd="2" destOrd="0" parTransId="{83664195-129C-F542-8D35-14411D4D1466}" sibTransId="{440C3938-5F83-3B46-962B-D1D9F23D3DCE}"/>
    <dgm:cxn modelId="{FD66BDD1-350C-5E4F-B86C-6E25259F523C}" type="presOf" srcId="{B91EA151-C279-0048-BBF2-A06AE5FF49B4}" destId="{B7A2F760-A94D-5B49-9422-16E77080565F}" srcOrd="0" destOrd="0" presId="urn:microsoft.com/office/officeart/2005/8/layout/lProcess2"/>
    <dgm:cxn modelId="{810BC9D6-D983-3E48-9C8E-79790C807C20}" type="presOf" srcId="{1594311F-2E1F-C64C-9C18-FB648240A5A1}" destId="{72C8A79C-BC82-2844-9B2D-E9B9EDF6F508}" srcOrd="0" destOrd="0" presId="urn:microsoft.com/office/officeart/2005/8/layout/lProcess2"/>
    <dgm:cxn modelId="{650DF2D8-C2FF-C144-A783-ECFB5A78BDAF}" type="presOf" srcId="{F8E21B8B-AE55-B14F-8EC1-AF5DF85D5E6D}" destId="{ED8B56E9-D6F4-E04A-AB90-AA3BAFC64B73}" srcOrd="0" destOrd="1" presId="urn:microsoft.com/office/officeart/2005/8/layout/lProcess2"/>
    <dgm:cxn modelId="{5B75C8DF-911C-D544-B6B9-9CAACB57AA0D}" type="presOf" srcId="{2F54B984-54B2-FA45-97BF-70882B3A1326}" destId="{6042A813-5AF4-554E-884A-DEE78A8A344A}" srcOrd="0" destOrd="0" presId="urn:microsoft.com/office/officeart/2005/8/layout/lProcess2"/>
    <dgm:cxn modelId="{9585E2E6-6BF1-3A4A-8D73-1AEED79D62DF}" srcId="{2F54B984-54B2-FA45-97BF-70882B3A1326}" destId="{6220EBD4-5286-5749-A93E-C37E31EA7206}" srcOrd="1" destOrd="0" parTransId="{63E2E11C-2DEF-6A43-A89A-EC49465D08C8}" sibTransId="{AF3DF4F8-8335-E74C-8989-7792EF2A073A}"/>
    <dgm:cxn modelId="{B728F7E6-5BC3-E448-B081-EC58CDB2064A}" type="presOf" srcId="{00A86D2E-5BC7-6649-B16D-3D0095D57E2F}" destId="{E68DA389-19F0-014A-BAFC-5B73697FCACE}" srcOrd="1" destOrd="0" presId="urn:microsoft.com/office/officeart/2005/8/layout/lProcess2"/>
    <dgm:cxn modelId="{688356EA-9F61-9441-BBE6-2EB84D84325A}" type="presOf" srcId="{F4037F89-DE0C-FD49-B3A9-0C6F8A62EDCB}" destId="{72B11D98-B81E-8947-BCC4-9E4F523104B6}" srcOrd="0" destOrd="0" presId="urn:microsoft.com/office/officeart/2005/8/layout/lProcess2"/>
    <dgm:cxn modelId="{E18C5CED-7C6E-E84C-977E-2C4CBC945677}" srcId="{C523AC90-CC14-724A-9F6E-EC8963E5645D}" destId="{AF4C851F-68B7-9743-A3A5-FEE189544E82}" srcOrd="1" destOrd="0" parTransId="{60923002-D1C4-E74F-BACE-117049CD2528}" sibTransId="{7D650A21-7514-AD4B-9E83-E88A4EBEBE79}"/>
    <dgm:cxn modelId="{C76CBCEF-DE18-F849-BF8A-BDAAA38B8B30}" srcId="{AF4C851F-68B7-9743-A3A5-FEE189544E82}" destId="{D742CAC8-5DD6-A34F-81DF-87ECFE9AFCB9}" srcOrd="1" destOrd="0" parTransId="{DEAE51D7-7809-9246-8483-A7B5EA4713EF}" sibTransId="{BD219D1D-0793-604F-BFD0-726A90CA3C20}"/>
    <dgm:cxn modelId="{D48C3FF0-4A81-2D4F-B64B-09C927862AF1}" srcId="{F4037F89-DE0C-FD49-B3A9-0C6F8A62EDCB}" destId="{CA069CEB-BD9F-054F-B075-18314D076EFE}" srcOrd="0" destOrd="0" parTransId="{3998910F-2F78-1047-B56C-BEEEEE59B9A8}" sibTransId="{7EC31EAD-467C-204A-B8E2-9139C6963598}"/>
    <dgm:cxn modelId="{A78D8389-B122-264B-A045-C1F4BEFDE3FA}" type="presParOf" srcId="{92FB932E-70CC-054E-A27A-50AC758CC489}" destId="{761CE1A1-D053-444E-94C9-4AAE22CB1014}" srcOrd="0" destOrd="0" presId="urn:microsoft.com/office/officeart/2005/8/layout/lProcess2"/>
    <dgm:cxn modelId="{2D74D754-D61E-C54C-96D0-3FF2D98A1B88}" type="presParOf" srcId="{761CE1A1-D053-444E-94C9-4AAE22CB1014}" destId="{73BAEE09-94F7-6448-A0C0-E9068B05211E}" srcOrd="0" destOrd="0" presId="urn:microsoft.com/office/officeart/2005/8/layout/lProcess2"/>
    <dgm:cxn modelId="{8848CB6E-A6FA-9E45-8345-78CE44415094}" type="presParOf" srcId="{761CE1A1-D053-444E-94C9-4AAE22CB1014}" destId="{E68DA389-19F0-014A-BAFC-5B73697FCACE}" srcOrd="1" destOrd="0" presId="urn:microsoft.com/office/officeart/2005/8/layout/lProcess2"/>
    <dgm:cxn modelId="{A3FEB80B-F8F8-5F45-AAB6-FF7163177B7A}" type="presParOf" srcId="{761CE1A1-D053-444E-94C9-4AAE22CB1014}" destId="{A6E76070-2561-A544-83E1-F3509DA3BF16}" srcOrd="2" destOrd="0" presId="urn:microsoft.com/office/officeart/2005/8/layout/lProcess2"/>
    <dgm:cxn modelId="{9805A880-A2CC-6E4D-A5CA-2983BE4C8449}" type="presParOf" srcId="{A6E76070-2561-A544-83E1-F3509DA3BF16}" destId="{A7AC9D6E-713A-EF48-8BA1-41E0B8E3B1BA}" srcOrd="0" destOrd="0" presId="urn:microsoft.com/office/officeart/2005/8/layout/lProcess2"/>
    <dgm:cxn modelId="{2A909EB3-BD3D-CC4A-AEEC-48EF6F8CEA62}" type="presParOf" srcId="{92FB932E-70CC-054E-A27A-50AC758CC489}" destId="{3C09D0BC-A12B-4746-9C1D-6C8E603307FD}" srcOrd="1" destOrd="0" presId="urn:microsoft.com/office/officeart/2005/8/layout/lProcess2"/>
    <dgm:cxn modelId="{4747D896-3233-8E4F-804E-2117D8573B48}" type="presParOf" srcId="{92FB932E-70CC-054E-A27A-50AC758CC489}" destId="{B393C279-99F3-804C-80D3-F374ABB95143}" srcOrd="2" destOrd="0" presId="urn:microsoft.com/office/officeart/2005/8/layout/lProcess2"/>
    <dgm:cxn modelId="{CE66BC5A-7A82-804D-8AC1-BEFA833C05C5}" type="presParOf" srcId="{B393C279-99F3-804C-80D3-F374ABB95143}" destId="{91019BAD-B543-2445-BBF8-E388510F8D37}" srcOrd="0" destOrd="0" presId="urn:microsoft.com/office/officeart/2005/8/layout/lProcess2"/>
    <dgm:cxn modelId="{0E55B39D-4EBE-D449-9C27-4E6382F01345}" type="presParOf" srcId="{B393C279-99F3-804C-80D3-F374ABB95143}" destId="{014FBB78-6CE3-B34D-BDC2-EE4C3773C67C}" srcOrd="1" destOrd="0" presId="urn:microsoft.com/office/officeart/2005/8/layout/lProcess2"/>
    <dgm:cxn modelId="{C976A012-5899-9148-96F9-CDDB62E8EA7D}" type="presParOf" srcId="{B393C279-99F3-804C-80D3-F374ABB95143}" destId="{2DC5F499-1DCD-9F47-9728-5297C4BE4618}" srcOrd="2" destOrd="0" presId="urn:microsoft.com/office/officeart/2005/8/layout/lProcess2"/>
    <dgm:cxn modelId="{492B1E72-19EE-7C4E-88BC-84DCF7E1C0B0}" type="presParOf" srcId="{2DC5F499-1DCD-9F47-9728-5297C4BE4618}" destId="{944D9A1B-A853-4246-AA1E-FC3D9C935562}" srcOrd="0" destOrd="0" presId="urn:microsoft.com/office/officeart/2005/8/layout/lProcess2"/>
    <dgm:cxn modelId="{32226A30-B623-584F-8BDF-85F20299FAF5}" type="presParOf" srcId="{944D9A1B-A853-4246-AA1E-FC3D9C935562}" destId="{B7A2F760-A94D-5B49-9422-16E77080565F}" srcOrd="0" destOrd="0" presId="urn:microsoft.com/office/officeart/2005/8/layout/lProcess2"/>
    <dgm:cxn modelId="{4E6543FA-48E2-E346-80C4-0675CAE41496}" type="presParOf" srcId="{944D9A1B-A853-4246-AA1E-FC3D9C935562}" destId="{73C674F8-7E24-6945-9D1D-05693CD999D6}" srcOrd="1" destOrd="0" presId="urn:microsoft.com/office/officeart/2005/8/layout/lProcess2"/>
    <dgm:cxn modelId="{00992B4F-DED5-B54E-8640-17E49B38A9B1}" type="presParOf" srcId="{944D9A1B-A853-4246-AA1E-FC3D9C935562}" destId="{1ECB4796-3FDF-354E-B39F-56EBB879956D}" srcOrd="2" destOrd="0" presId="urn:microsoft.com/office/officeart/2005/8/layout/lProcess2"/>
    <dgm:cxn modelId="{E35632CD-8633-A549-AAF0-8ACC449B470F}" type="presParOf" srcId="{92FB932E-70CC-054E-A27A-50AC758CC489}" destId="{E8F4E6F7-B1CB-3740-A8DE-B0D0BCDEA854}" srcOrd="3" destOrd="0" presId="urn:microsoft.com/office/officeart/2005/8/layout/lProcess2"/>
    <dgm:cxn modelId="{3D93127A-D478-314B-9C47-A8DD20F01BBF}" type="presParOf" srcId="{92FB932E-70CC-054E-A27A-50AC758CC489}" destId="{A672568C-7682-BA43-B30A-EB4BA17350CA}" srcOrd="4" destOrd="0" presId="urn:microsoft.com/office/officeart/2005/8/layout/lProcess2"/>
    <dgm:cxn modelId="{B7A73302-5426-D34F-8E66-B0923C32A6CF}" type="presParOf" srcId="{A672568C-7682-BA43-B30A-EB4BA17350CA}" destId="{6042A813-5AF4-554E-884A-DEE78A8A344A}" srcOrd="0" destOrd="0" presId="urn:microsoft.com/office/officeart/2005/8/layout/lProcess2"/>
    <dgm:cxn modelId="{D0B53E0E-B1D7-3349-83EB-26DD69CA8D19}" type="presParOf" srcId="{A672568C-7682-BA43-B30A-EB4BA17350CA}" destId="{4D28D0BA-D1B4-DB4A-9505-3564DCBB12EB}" srcOrd="1" destOrd="0" presId="urn:microsoft.com/office/officeart/2005/8/layout/lProcess2"/>
    <dgm:cxn modelId="{9046A765-ABB5-F94E-B894-18E1FA835038}" type="presParOf" srcId="{A672568C-7682-BA43-B30A-EB4BA17350CA}" destId="{D4E3B4D7-74BB-D942-A5E9-0D4DB71F6457}" srcOrd="2" destOrd="0" presId="urn:microsoft.com/office/officeart/2005/8/layout/lProcess2"/>
    <dgm:cxn modelId="{3E6A3083-472C-9642-B418-092EB67D2FC8}" type="presParOf" srcId="{D4E3B4D7-74BB-D942-A5E9-0D4DB71F6457}" destId="{7B34C1C1-526D-9141-9B1C-0088D83D0EBC}" srcOrd="0" destOrd="0" presId="urn:microsoft.com/office/officeart/2005/8/layout/lProcess2"/>
    <dgm:cxn modelId="{6EC51253-D268-804A-A4AB-178E16E9C4ED}" type="presParOf" srcId="{7B34C1C1-526D-9141-9B1C-0088D83D0EBC}" destId="{72C8A79C-BC82-2844-9B2D-E9B9EDF6F508}" srcOrd="0" destOrd="0" presId="urn:microsoft.com/office/officeart/2005/8/layout/lProcess2"/>
    <dgm:cxn modelId="{54BDE93B-5856-9C4E-B102-7129810974C7}" type="presParOf" srcId="{7B34C1C1-526D-9141-9B1C-0088D83D0EBC}" destId="{A7051093-94D9-B64F-9DF1-37A3888A0AC8}" srcOrd="1" destOrd="0" presId="urn:microsoft.com/office/officeart/2005/8/layout/lProcess2"/>
    <dgm:cxn modelId="{43FCD79F-A17D-C74A-BA4F-00DFF7C398B7}" type="presParOf" srcId="{7B34C1C1-526D-9141-9B1C-0088D83D0EBC}" destId="{684B1449-EB48-6C42-9F0B-BD87224F03EB}" srcOrd="2" destOrd="0" presId="urn:microsoft.com/office/officeart/2005/8/layout/lProcess2"/>
    <dgm:cxn modelId="{088AB27A-E6F3-774B-978A-99655CF43507}" type="presParOf" srcId="{7B34C1C1-526D-9141-9B1C-0088D83D0EBC}" destId="{F009EF6C-E9AA-054F-AA71-6746BE284CCA}" srcOrd="3" destOrd="0" presId="urn:microsoft.com/office/officeart/2005/8/layout/lProcess2"/>
    <dgm:cxn modelId="{B20D38E3-97F9-614E-B7F5-9A95BB7916AC}" type="presParOf" srcId="{7B34C1C1-526D-9141-9B1C-0088D83D0EBC}" destId="{72B11D98-B81E-8947-BCC4-9E4F523104B6}" srcOrd="4" destOrd="0" presId="urn:microsoft.com/office/officeart/2005/8/layout/lProcess2"/>
    <dgm:cxn modelId="{1512D11A-F9EF-264B-B30B-AF95D927B087}" type="presParOf" srcId="{7B34C1C1-526D-9141-9B1C-0088D83D0EBC}" destId="{DE2E46CB-6EDE-154A-A192-1B00B728BC83}" srcOrd="5" destOrd="0" presId="urn:microsoft.com/office/officeart/2005/8/layout/lProcess2"/>
    <dgm:cxn modelId="{B6AF5C09-CA5D-7240-B1C3-B8682AC52027}" type="presParOf" srcId="{7B34C1C1-526D-9141-9B1C-0088D83D0EBC}" destId="{ED8B56E9-D6F4-E04A-AB90-AA3BAFC64B73}" srcOrd="6"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DBDEC48-4630-2B49-B9DB-26452D057BBE}" type="doc">
      <dgm:prSet loTypeId="urn:microsoft.com/office/officeart/2005/8/layout/bProcess2" loCatId="process" qsTypeId="urn:microsoft.com/office/officeart/2005/8/quickstyle/simple4" qsCatId="simple" csTypeId="urn:microsoft.com/office/officeart/2005/8/colors/accent1_5" csCatId="accent1" phldr="1"/>
      <dgm:spPr/>
      <dgm:t>
        <a:bodyPr/>
        <a:lstStyle/>
        <a:p>
          <a:endParaRPr lang="en-US"/>
        </a:p>
      </dgm:t>
    </dgm:pt>
    <dgm:pt modelId="{E6A1F810-DF85-5B4B-BD7B-4FD12E02DB7C}">
      <dgm:prSet/>
      <dgm:spPr/>
      <dgm:t>
        <a:bodyPr/>
        <a:lstStyle/>
        <a:p>
          <a:pPr rtl="0"/>
          <a:r>
            <a:rPr lang="en-US" b="1"/>
            <a:t>Offline dictionary attack</a:t>
          </a:r>
          <a:endParaRPr lang="en-US" dirty="0"/>
        </a:p>
      </dgm:t>
    </dgm:pt>
    <dgm:pt modelId="{41535655-3875-6044-8A3D-A506954A6955}" type="parTrans" cxnId="{17AD5AA2-BEFE-BE4E-BCA8-7AD25A3376CC}">
      <dgm:prSet/>
      <dgm:spPr/>
      <dgm:t>
        <a:bodyPr/>
        <a:lstStyle/>
        <a:p>
          <a:endParaRPr lang="en-US"/>
        </a:p>
      </dgm:t>
    </dgm:pt>
    <dgm:pt modelId="{5E3355C9-EF3D-B847-BC94-114451E90556}" type="sibTrans" cxnId="{17AD5AA2-BEFE-BE4E-BCA8-7AD25A3376CC}">
      <dgm:prSet/>
      <dgm:spPr>
        <a:solidFill>
          <a:schemeClr val="accent1">
            <a:lumMod val="75000"/>
          </a:schemeClr>
        </a:solidFill>
      </dgm:spPr>
      <dgm:t>
        <a:bodyPr/>
        <a:lstStyle/>
        <a:p>
          <a:endParaRPr lang="en-US" dirty="0"/>
        </a:p>
      </dgm:t>
    </dgm:pt>
    <dgm:pt modelId="{BD7E56D0-A4DE-6344-A11C-80D701E6F9E4}">
      <dgm:prSet/>
      <dgm:spPr>
        <a:solidFill>
          <a:schemeClr val="accent5">
            <a:lumMod val="75000"/>
          </a:schemeClr>
        </a:solidFill>
      </dgm:spPr>
      <dgm:t>
        <a:bodyPr/>
        <a:lstStyle/>
        <a:p>
          <a:pPr rtl="0"/>
          <a:r>
            <a:rPr lang="en-US" b="1" dirty="0"/>
            <a:t>Specific account attack</a:t>
          </a:r>
          <a:endParaRPr lang="en-US" dirty="0"/>
        </a:p>
      </dgm:t>
    </dgm:pt>
    <dgm:pt modelId="{A04EF1DE-EA65-134E-B102-2474F5000009}" type="parTrans" cxnId="{2104E945-1EAC-B244-9877-DACBE6573924}">
      <dgm:prSet/>
      <dgm:spPr/>
      <dgm:t>
        <a:bodyPr/>
        <a:lstStyle/>
        <a:p>
          <a:endParaRPr lang="en-US"/>
        </a:p>
      </dgm:t>
    </dgm:pt>
    <dgm:pt modelId="{0A4A9ACB-3300-C247-8253-6FB53F064C93}" type="sibTrans" cxnId="{2104E945-1EAC-B244-9877-DACBE6573924}">
      <dgm:prSet/>
      <dgm:spPr/>
      <dgm:t>
        <a:bodyPr/>
        <a:lstStyle/>
        <a:p>
          <a:endParaRPr lang="en-US" dirty="0"/>
        </a:p>
      </dgm:t>
    </dgm:pt>
    <dgm:pt modelId="{F05D0D99-F1E3-3848-B5B9-956FA3BE7D3B}">
      <dgm:prSet/>
      <dgm:spPr/>
      <dgm:t>
        <a:bodyPr/>
        <a:lstStyle/>
        <a:p>
          <a:pPr rtl="0"/>
          <a:r>
            <a:rPr lang="en-US" b="1"/>
            <a:t>Popular password attack</a:t>
          </a:r>
          <a:endParaRPr lang="en-US" dirty="0"/>
        </a:p>
      </dgm:t>
    </dgm:pt>
    <dgm:pt modelId="{85D4E244-173F-574A-852F-5C039D1FD7FE}" type="parTrans" cxnId="{C22A3634-3627-2942-8AC1-2AF0BBBE3C01}">
      <dgm:prSet/>
      <dgm:spPr/>
      <dgm:t>
        <a:bodyPr/>
        <a:lstStyle/>
        <a:p>
          <a:endParaRPr lang="en-US"/>
        </a:p>
      </dgm:t>
    </dgm:pt>
    <dgm:pt modelId="{CAAC963F-D017-6646-A163-0A35A3721A24}" type="sibTrans" cxnId="{C22A3634-3627-2942-8AC1-2AF0BBBE3C01}">
      <dgm:prSet/>
      <dgm:spPr/>
      <dgm:t>
        <a:bodyPr/>
        <a:lstStyle/>
        <a:p>
          <a:endParaRPr lang="en-US" dirty="0"/>
        </a:p>
      </dgm:t>
    </dgm:pt>
    <dgm:pt modelId="{401BF838-80FC-3A45-9B9C-A6D3D7DEC71D}">
      <dgm:prSet/>
      <dgm:spPr>
        <a:solidFill>
          <a:schemeClr val="accent5">
            <a:lumMod val="75000"/>
          </a:schemeClr>
        </a:solidFill>
      </dgm:spPr>
      <dgm:t>
        <a:bodyPr/>
        <a:lstStyle/>
        <a:p>
          <a:pPr rtl="0"/>
          <a:r>
            <a:rPr lang="en-US" b="1"/>
            <a:t>Password guessing against single user</a:t>
          </a:r>
          <a:endParaRPr lang="en-US" dirty="0"/>
        </a:p>
      </dgm:t>
    </dgm:pt>
    <dgm:pt modelId="{E43F5AE5-4CED-C44C-A433-CA01E0F92099}" type="parTrans" cxnId="{D4794A5C-7240-C84B-B963-B9A9B4C718F7}">
      <dgm:prSet/>
      <dgm:spPr/>
      <dgm:t>
        <a:bodyPr/>
        <a:lstStyle/>
        <a:p>
          <a:endParaRPr lang="en-US"/>
        </a:p>
      </dgm:t>
    </dgm:pt>
    <dgm:pt modelId="{9255944B-5F6A-E64B-9F44-8AAA38F2530C}" type="sibTrans" cxnId="{D4794A5C-7240-C84B-B963-B9A9B4C718F7}">
      <dgm:prSet/>
      <dgm:spPr/>
      <dgm:t>
        <a:bodyPr/>
        <a:lstStyle/>
        <a:p>
          <a:endParaRPr lang="en-US" dirty="0"/>
        </a:p>
      </dgm:t>
    </dgm:pt>
    <dgm:pt modelId="{8BF1F7C0-804F-E445-80A4-389D6BFF81C4}">
      <dgm:prSet/>
      <dgm:spPr/>
      <dgm:t>
        <a:bodyPr/>
        <a:lstStyle/>
        <a:p>
          <a:pPr rtl="0"/>
          <a:r>
            <a:rPr lang="en-US" b="1"/>
            <a:t>Workstation hijacking</a:t>
          </a:r>
          <a:endParaRPr lang="en-US" dirty="0"/>
        </a:p>
      </dgm:t>
    </dgm:pt>
    <dgm:pt modelId="{F844A2A3-056F-684C-A44D-85FF27CCE1BF}" type="parTrans" cxnId="{D770CF27-61A6-6B4F-B2B5-9F06CAC1DCB8}">
      <dgm:prSet/>
      <dgm:spPr/>
      <dgm:t>
        <a:bodyPr/>
        <a:lstStyle/>
        <a:p>
          <a:endParaRPr lang="en-US"/>
        </a:p>
      </dgm:t>
    </dgm:pt>
    <dgm:pt modelId="{E8E84D03-64AF-DF4F-A5DE-1F0A9037BC9E}" type="sibTrans" cxnId="{D770CF27-61A6-6B4F-B2B5-9F06CAC1DCB8}">
      <dgm:prSet/>
      <dgm:spPr>
        <a:solidFill>
          <a:schemeClr val="accent1">
            <a:lumMod val="60000"/>
            <a:lumOff val="40000"/>
          </a:schemeClr>
        </a:solidFill>
      </dgm:spPr>
      <dgm:t>
        <a:bodyPr/>
        <a:lstStyle/>
        <a:p>
          <a:endParaRPr lang="en-US" dirty="0"/>
        </a:p>
      </dgm:t>
    </dgm:pt>
    <dgm:pt modelId="{2EB80EF4-241C-394F-9B8D-B4C5B42730A8}">
      <dgm:prSet/>
      <dgm:spPr>
        <a:solidFill>
          <a:schemeClr val="accent3">
            <a:lumMod val="75000"/>
          </a:schemeClr>
        </a:solidFill>
      </dgm:spPr>
      <dgm:t>
        <a:bodyPr/>
        <a:lstStyle/>
        <a:p>
          <a:pPr rtl="0"/>
          <a:r>
            <a:rPr lang="en-US" b="1" dirty="0"/>
            <a:t>Exploiting user mistakes</a:t>
          </a:r>
          <a:endParaRPr lang="en-US" dirty="0"/>
        </a:p>
      </dgm:t>
    </dgm:pt>
    <dgm:pt modelId="{4D73BE8F-4744-2F40-A5F9-11DCBE3B9A3B}" type="parTrans" cxnId="{6F7393DB-DB71-9143-B68B-2F91437E1F9F}">
      <dgm:prSet/>
      <dgm:spPr/>
      <dgm:t>
        <a:bodyPr/>
        <a:lstStyle/>
        <a:p>
          <a:endParaRPr lang="en-US"/>
        </a:p>
      </dgm:t>
    </dgm:pt>
    <dgm:pt modelId="{2C3FC0F9-48B2-FC45-95B5-7794A17D204A}" type="sibTrans" cxnId="{6F7393DB-DB71-9143-B68B-2F91437E1F9F}">
      <dgm:prSet/>
      <dgm:spPr/>
      <dgm:t>
        <a:bodyPr/>
        <a:lstStyle/>
        <a:p>
          <a:endParaRPr lang="en-US" dirty="0"/>
        </a:p>
      </dgm:t>
    </dgm:pt>
    <dgm:pt modelId="{F17A8BEB-A0A8-604B-B40F-1EFA6F014C15}">
      <dgm:prSet/>
      <dgm:spPr/>
      <dgm:t>
        <a:bodyPr/>
        <a:lstStyle/>
        <a:p>
          <a:pPr rtl="0"/>
          <a:r>
            <a:rPr lang="en-US" b="1" dirty="0"/>
            <a:t>Exploiting multiple password use</a:t>
          </a:r>
          <a:endParaRPr lang="en-US" dirty="0"/>
        </a:p>
      </dgm:t>
    </dgm:pt>
    <dgm:pt modelId="{A58318B4-7693-E24D-8E7B-C84BB2ECEC12}" type="parTrans" cxnId="{4D800A77-3024-E146-895E-F0F44A8476BA}">
      <dgm:prSet/>
      <dgm:spPr/>
      <dgm:t>
        <a:bodyPr/>
        <a:lstStyle/>
        <a:p>
          <a:endParaRPr lang="en-US"/>
        </a:p>
      </dgm:t>
    </dgm:pt>
    <dgm:pt modelId="{D90B2B42-21D9-6F40-B7CE-F4045A98171D}" type="sibTrans" cxnId="{4D800A77-3024-E146-895E-F0F44A8476BA}">
      <dgm:prSet/>
      <dgm:spPr/>
      <dgm:t>
        <a:bodyPr/>
        <a:lstStyle/>
        <a:p>
          <a:endParaRPr lang="en-US" dirty="0"/>
        </a:p>
      </dgm:t>
    </dgm:pt>
    <dgm:pt modelId="{A592261D-4114-944D-BEF0-A68DC76C5C18}">
      <dgm:prSet/>
      <dgm:spPr>
        <a:solidFill>
          <a:schemeClr val="accent3">
            <a:lumMod val="75000"/>
          </a:schemeClr>
        </a:solidFill>
      </dgm:spPr>
      <dgm:t>
        <a:bodyPr/>
        <a:lstStyle/>
        <a:p>
          <a:pPr rtl="0"/>
          <a:r>
            <a:rPr lang="en-US" b="1" dirty="0"/>
            <a:t>Electronic monitoring</a:t>
          </a:r>
          <a:endParaRPr lang="en-US" dirty="0"/>
        </a:p>
      </dgm:t>
    </dgm:pt>
    <dgm:pt modelId="{82D7E80A-E1A7-4540-BF1E-A1D346EB5C4E}" type="parTrans" cxnId="{3513AF6B-037A-6240-A2C3-2579FB8630BD}">
      <dgm:prSet/>
      <dgm:spPr/>
      <dgm:t>
        <a:bodyPr/>
        <a:lstStyle/>
        <a:p>
          <a:endParaRPr lang="en-US"/>
        </a:p>
      </dgm:t>
    </dgm:pt>
    <dgm:pt modelId="{3412D4F4-633D-7B48-A791-24ECE274ADE9}" type="sibTrans" cxnId="{3513AF6B-037A-6240-A2C3-2579FB8630BD}">
      <dgm:prSet/>
      <dgm:spPr/>
      <dgm:t>
        <a:bodyPr/>
        <a:lstStyle/>
        <a:p>
          <a:endParaRPr lang="en-US"/>
        </a:p>
      </dgm:t>
    </dgm:pt>
    <dgm:pt modelId="{7B897359-AD65-BE48-99CB-DC9A56C3E1B5}" type="pres">
      <dgm:prSet presAssocID="{5DBDEC48-4630-2B49-B9DB-26452D057BBE}" presName="diagram" presStyleCnt="0">
        <dgm:presLayoutVars>
          <dgm:dir/>
          <dgm:resizeHandles/>
        </dgm:presLayoutVars>
      </dgm:prSet>
      <dgm:spPr/>
    </dgm:pt>
    <dgm:pt modelId="{AB834737-CE83-3143-83D9-F0D9AAC36C9A}" type="pres">
      <dgm:prSet presAssocID="{E6A1F810-DF85-5B4B-BD7B-4FD12E02DB7C}" presName="firstNode" presStyleLbl="node1" presStyleIdx="0" presStyleCnt="8">
        <dgm:presLayoutVars>
          <dgm:bulletEnabled val="1"/>
        </dgm:presLayoutVars>
      </dgm:prSet>
      <dgm:spPr/>
    </dgm:pt>
    <dgm:pt modelId="{14D8DB91-30DD-1F4B-9602-EACE316B8E7F}" type="pres">
      <dgm:prSet presAssocID="{5E3355C9-EF3D-B847-BC94-114451E90556}" presName="sibTrans" presStyleLbl="sibTrans2D1" presStyleIdx="0" presStyleCnt="7"/>
      <dgm:spPr/>
    </dgm:pt>
    <dgm:pt modelId="{5ECBE732-43C1-D84B-9307-293CB0400E7D}" type="pres">
      <dgm:prSet presAssocID="{BD7E56D0-A4DE-6344-A11C-80D701E6F9E4}" presName="middleNode" presStyleCnt="0"/>
      <dgm:spPr/>
    </dgm:pt>
    <dgm:pt modelId="{BE2E9863-0ED2-A645-A0E5-D8AC4E4E9B87}" type="pres">
      <dgm:prSet presAssocID="{BD7E56D0-A4DE-6344-A11C-80D701E6F9E4}" presName="padding" presStyleLbl="node1" presStyleIdx="0" presStyleCnt="8"/>
      <dgm:spPr/>
    </dgm:pt>
    <dgm:pt modelId="{30FC4BE4-CEB1-EF4A-8AAB-E46C3930F92F}" type="pres">
      <dgm:prSet presAssocID="{BD7E56D0-A4DE-6344-A11C-80D701E6F9E4}" presName="shape" presStyleLbl="node1" presStyleIdx="1" presStyleCnt="8" custScaleX="124400" custScaleY="118588">
        <dgm:presLayoutVars>
          <dgm:bulletEnabled val="1"/>
        </dgm:presLayoutVars>
      </dgm:prSet>
      <dgm:spPr/>
    </dgm:pt>
    <dgm:pt modelId="{7110291D-E623-3843-9649-7144616D27E9}" type="pres">
      <dgm:prSet presAssocID="{0A4A9ACB-3300-C247-8253-6FB53F064C93}" presName="sibTrans" presStyleLbl="sibTrans2D1" presStyleIdx="1" presStyleCnt="7"/>
      <dgm:spPr/>
    </dgm:pt>
    <dgm:pt modelId="{E45CE302-30FC-BD48-93F5-121C27F78DA5}" type="pres">
      <dgm:prSet presAssocID="{F05D0D99-F1E3-3848-B5B9-956FA3BE7D3B}" presName="middleNode" presStyleCnt="0"/>
      <dgm:spPr/>
    </dgm:pt>
    <dgm:pt modelId="{30534063-CCBC-B446-955C-C7EC98818943}" type="pres">
      <dgm:prSet presAssocID="{F05D0D99-F1E3-3848-B5B9-956FA3BE7D3B}" presName="padding" presStyleLbl="node1" presStyleIdx="1" presStyleCnt="8"/>
      <dgm:spPr/>
    </dgm:pt>
    <dgm:pt modelId="{7707F337-7CE3-BD40-B64C-C0FF56A8DD0E}" type="pres">
      <dgm:prSet presAssocID="{F05D0D99-F1E3-3848-B5B9-956FA3BE7D3B}" presName="shape" presStyleLbl="node1" presStyleIdx="2" presStyleCnt="8" custScaleX="148462" custScaleY="133873">
        <dgm:presLayoutVars>
          <dgm:bulletEnabled val="1"/>
        </dgm:presLayoutVars>
      </dgm:prSet>
      <dgm:spPr/>
    </dgm:pt>
    <dgm:pt modelId="{A4B81387-6C75-D74E-9438-E6056232F542}" type="pres">
      <dgm:prSet presAssocID="{CAAC963F-D017-6646-A163-0A35A3721A24}" presName="sibTrans" presStyleLbl="sibTrans2D1" presStyleIdx="2" presStyleCnt="7"/>
      <dgm:spPr/>
    </dgm:pt>
    <dgm:pt modelId="{2D334F0D-7A22-A84E-B6FE-5E8F6C1B33E9}" type="pres">
      <dgm:prSet presAssocID="{401BF838-80FC-3A45-9B9C-A6D3D7DEC71D}" presName="middleNode" presStyleCnt="0"/>
      <dgm:spPr/>
    </dgm:pt>
    <dgm:pt modelId="{2E5D8773-BFC8-1A4E-A361-F0FD62AD404E}" type="pres">
      <dgm:prSet presAssocID="{401BF838-80FC-3A45-9B9C-A6D3D7DEC71D}" presName="padding" presStyleLbl="node1" presStyleIdx="2" presStyleCnt="8"/>
      <dgm:spPr/>
    </dgm:pt>
    <dgm:pt modelId="{35C26490-6BC3-224A-AE77-3E7D7AB42E4E}" type="pres">
      <dgm:prSet presAssocID="{401BF838-80FC-3A45-9B9C-A6D3D7DEC71D}" presName="shape" presStyleLbl="node1" presStyleIdx="3" presStyleCnt="8" custScaleX="133177" custScaleY="133873">
        <dgm:presLayoutVars>
          <dgm:bulletEnabled val="1"/>
        </dgm:presLayoutVars>
      </dgm:prSet>
      <dgm:spPr/>
    </dgm:pt>
    <dgm:pt modelId="{F3AF0029-63F6-A547-8E01-F670199B57B6}" type="pres">
      <dgm:prSet presAssocID="{9255944B-5F6A-E64B-9F44-8AAA38F2530C}" presName="sibTrans" presStyleLbl="sibTrans2D1" presStyleIdx="3" presStyleCnt="7"/>
      <dgm:spPr/>
    </dgm:pt>
    <dgm:pt modelId="{64C758A1-260F-6244-97A2-8DD38C9D13D8}" type="pres">
      <dgm:prSet presAssocID="{8BF1F7C0-804F-E445-80A4-389D6BFF81C4}" presName="middleNode" presStyleCnt="0"/>
      <dgm:spPr/>
    </dgm:pt>
    <dgm:pt modelId="{68E9BF67-BFEF-1D47-9422-AF67CC22CE25}" type="pres">
      <dgm:prSet presAssocID="{8BF1F7C0-804F-E445-80A4-389D6BFF81C4}" presName="padding" presStyleLbl="node1" presStyleIdx="3" presStyleCnt="8"/>
      <dgm:spPr/>
    </dgm:pt>
    <dgm:pt modelId="{684118A6-7A71-4240-829D-048F905ACA57}" type="pres">
      <dgm:prSet presAssocID="{8BF1F7C0-804F-E445-80A4-389D6BFF81C4}" presName="shape" presStyleLbl="node1" presStyleIdx="4" presStyleCnt="8" custScaleX="141954" custScaleY="133873">
        <dgm:presLayoutVars>
          <dgm:bulletEnabled val="1"/>
        </dgm:presLayoutVars>
      </dgm:prSet>
      <dgm:spPr/>
    </dgm:pt>
    <dgm:pt modelId="{6A84EEC0-8140-A148-BB53-49176517D957}" type="pres">
      <dgm:prSet presAssocID="{E8E84D03-64AF-DF4F-A5DE-1F0A9037BC9E}" presName="sibTrans" presStyleLbl="sibTrans2D1" presStyleIdx="4" presStyleCnt="7"/>
      <dgm:spPr/>
    </dgm:pt>
    <dgm:pt modelId="{67B6FC51-E2C9-AD43-8436-72D628B06678}" type="pres">
      <dgm:prSet presAssocID="{2EB80EF4-241C-394F-9B8D-B4C5B42730A8}" presName="middleNode" presStyleCnt="0"/>
      <dgm:spPr/>
    </dgm:pt>
    <dgm:pt modelId="{5A6AADAF-D2EA-2E40-87D0-7F9A1C22FD75}" type="pres">
      <dgm:prSet presAssocID="{2EB80EF4-241C-394F-9B8D-B4C5B42730A8}" presName="padding" presStyleLbl="node1" presStyleIdx="4" presStyleCnt="8"/>
      <dgm:spPr/>
    </dgm:pt>
    <dgm:pt modelId="{57E8DB7D-1FEC-E74E-8647-F64BF509981D}" type="pres">
      <dgm:prSet presAssocID="{2EB80EF4-241C-394F-9B8D-B4C5B42730A8}" presName="shape" presStyleLbl="node1" presStyleIdx="5" presStyleCnt="8" custScaleX="141954" custScaleY="133873">
        <dgm:presLayoutVars>
          <dgm:bulletEnabled val="1"/>
        </dgm:presLayoutVars>
      </dgm:prSet>
      <dgm:spPr/>
    </dgm:pt>
    <dgm:pt modelId="{60729F42-5F23-E34D-9492-3A41A175F76A}" type="pres">
      <dgm:prSet presAssocID="{2C3FC0F9-48B2-FC45-95B5-7794A17D204A}" presName="sibTrans" presStyleLbl="sibTrans2D1" presStyleIdx="5" presStyleCnt="7"/>
      <dgm:spPr/>
    </dgm:pt>
    <dgm:pt modelId="{389980FB-BDB6-6249-AE4B-D66FD9071F33}" type="pres">
      <dgm:prSet presAssocID="{F17A8BEB-A0A8-604B-B40F-1EFA6F014C15}" presName="middleNode" presStyleCnt="0"/>
      <dgm:spPr/>
    </dgm:pt>
    <dgm:pt modelId="{A8EC26C1-9212-0C42-8379-AE0B7F982170}" type="pres">
      <dgm:prSet presAssocID="{F17A8BEB-A0A8-604B-B40F-1EFA6F014C15}" presName="padding" presStyleLbl="node1" presStyleIdx="5" presStyleCnt="8"/>
      <dgm:spPr/>
    </dgm:pt>
    <dgm:pt modelId="{CC1CE769-5CE1-884A-BE4F-74BB2E158621}" type="pres">
      <dgm:prSet presAssocID="{F17A8BEB-A0A8-604B-B40F-1EFA6F014C15}" presName="shape" presStyleLbl="node1" presStyleIdx="6" presStyleCnt="8" custScaleX="124400" custScaleY="133873">
        <dgm:presLayoutVars>
          <dgm:bulletEnabled val="1"/>
        </dgm:presLayoutVars>
      </dgm:prSet>
      <dgm:spPr/>
    </dgm:pt>
    <dgm:pt modelId="{64F2EA67-D912-3245-9163-F5DDF92103F4}" type="pres">
      <dgm:prSet presAssocID="{D90B2B42-21D9-6F40-B7CE-F4045A98171D}" presName="sibTrans" presStyleLbl="sibTrans2D1" presStyleIdx="6" presStyleCnt="7"/>
      <dgm:spPr/>
    </dgm:pt>
    <dgm:pt modelId="{4D758A8E-96DE-D847-832C-B868C55D6BDB}" type="pres">
      <dgm:prSet presAssocID="{A592261D-4114-944D-BEF0-A68DC76C5C18}" presName="lastNode" presStyleLbl="node1" presStyleIdx="7" presStyleCnt="8">
        <dgm:presLayoutVars>
          <dgm:bulletEnabled val="1"/>
        </dgm:presLayoutVars>
      </dgm:prSet>
      <dgm:spPr/>
    </dgm:pt>
  </dgm:ptLst>
  <dgm:cxnLst>
    <dgm:cxn modelId="{93DD5909-24BF-3841-9318-B8E86A077BB3}" type="presOf" srcId="{F05D0D99-F1E3-3848-B5B9-956FA3BE7D3B}" destId="{7707F337-7CE3-BD40-B64C-C0FF56A8DD0E}" srcOrd="0" destOrd="0" presId="urn:microsoft.com/office/officeart/2005/8/layout/bProcess2"/>
    <dgm:cxn modelId="{7D89940F-2A5F-864F-BEA9-3750AF1FD0BB}" type="presOf" srcId="{F17A8BEB-A0A8-604B-B40F-1EFA6F014C15}" destId="{CC1CE769-5CE1-884A-BE4F-74BB2E158621}" srcOrd="0" destOrd="0" presId="urn:microsoft.com/office/officeart/2005/8/layout/bProcess2"/>
    <dgm:cxn modelId="{0FA14E19-190E-804C-A281-92081B1E8B9A}" type="presOf" srcId="{D90B2B42-21D9-6F40-B7CE-F4045A98171D}" destId="{64F2EA67-D912-3245-9163-F5DDF92103F4}" srcOrd="0" destOrd="0" presId="urn:microsoft.com/office/officeart/2005/8/layout/bProcess2"/>
    <dgm:cxn modelId="{A32F3927-58AE-F547-9CE6-6BC2946ECB08}" type="presOf" srcId="{5DBDEC48-4630-2B49-B9DB-26452D057BBE}" destId="{7B897359-AD65-BE48-99CB-DC9A56C3E1B5}" srcOrd="0" destOrd="0" presId="urn:microsoft.com/office/officeart/2005/8/layout/bProcess2"/>
    <dgm:cxn modelId="{D770CF27-61A6-6B4F-B2B5-9F06CAC1DCB8}" srcId="{5DBDEC48-4630-2B49-B9DB-26452D057BBE}" destId="{8BF1F7C0-804F-E445-80A4-389D6BFF81C4}" srcOrd="4" destOrd="0" parTransId="{F844A2A3-056F-684C-A44D-85FF27CCE1BF}" sibTransId="{E8E84D03-64AF-DF4F-A5DE-1F0A9037BC9E}"/>
    <dgm:cxn modelId="{C22A3634-3627-2942-8AC1-2AF0BBBE3C01}" srcId="{5DBDEC48-4630-2B49-B9DB-26452D057BBE}" destId="{F05D0D99-F1E3-3848-B5B9-956FA3BE7D3B}" srcOrd="2" destOrd="0" parTransId="{85D4E244-173F-574A-852F-5C039D1FD7FE}" sibTransId="{CAAC963F-D017-6646-A163-0A35A3721A24}"/>
    <dgm:cxn modelId="{2104E945-1EAC-B244-9877-DACBE6573924}" srcId="{5DBDEC48-4630-2B49-B9DB-26452D057BBE}" destId="{BD7E56D0-A4DE-6344-A11C-80D701E6F9E4}" srcOrd="1" destOrd="0" parTransId="{A04EF1DE-EA65-134E-B102-2474F5000009}" sibTransId="{0A4A9ACB-3300-C247-8253-6FB53F064C93}"/>
    <dgm:cxn modelId="{B21B2446-0705-3843-A51B-AEEEDA48968D}" type="presOf" srcId="{5E3355C9-EF3D-B847-BC94-114451E90556}" destId="{14D8DB91-30DD-1F4B-9602-EACE316B8E7F}" srcOrd="0" destOrd="0" presId="urn:microsoft.com/office/officeart/2005/8/layout/bProcess2"/>
    <dgm:cxn modelId="{D269E258-3769-B849-B7DA-1CA12B852FC7}" type="presOf" srcId="{2C3FC0F9-48B2-FC45-95B5-7794A17D204A}" destId="{60729F42-5F23-E34D-9492-3A41A175F76A}" srcOrd="0" destOrd="0" presId="urn:microsoft.com/office/officeart/2005/8/layout/bProcess2"/>
    <dgm:cxn modelId="{D4794A5C-7240-C84B-B963-B9A9B4C718F7}" srcId="{5DBDEC48-4630-2B49-B9DB-26452D057BBE}" destId="{401BF838-80FC-3A45-9B9C-A6D3D7DEC71D}" srcOrd="3" destOrd="0" parTransId="{E43F5AE5-4CED-C44C-A433-CA01E0F92099}" sibTransId="{9255944B-5F6A-E64B-9F44-8AAA38F2530C}"/>
    <dgm:cxn modelId="{032ECB69-FC88-BC46-B869-54A8DC593CFB}" type="presOf" srcId="{A592261D-4114-944D-BEF0-A68DC76C5C18}" destId="{4D758A8E-96DE-D847-832C-B868C55D6BDB}" srcOrd="0" destOrd="0" presId="urn:microsoft.com/office/officeart/2005/8/layout/bProcess2"/>
    <dgm:cxn modelId="{3513AF6B-037A-6240-A2C3-2579FB8630BD}" srcId="{5DBDEC48-4630-2B49-B9DB-26452D057BBE}" destId="{A592261D-4114-944D-BEF0-A68DC76C5C18}" srcOrd="7" destOrd="0" parTransId="{82D7E80A-E1A7-4540-BF1E-A1D346EB5C4E}" sibTransId="{3412D4F4-633D-7B48-A791-24ECE274ADE9}"/>
    <dgm:cxn modelId="{4265CC6B-66E6-1C44-8C3D-B0FA34A9A490}" type="presOf" srcId="{2EB80EF4-241C-394F-9B8D-B4C5B42730A8}" destId="{57E8DB7D-1FEC-E74E-8647-F64BF509981D}" srcOrd="0" destOrd="0" presId="urn:microsoft.com/office/officeart/2005/8/layout/bProcess2"/>
    <dgm:cxn modelId="{4D800A77-3024-E146-895E-F0F44A8476BA}" srcId="{5DBDEC48-4630-2B49-B9DB-26452D057BBE}" destId="{F17A8BEB-A0A8-604B-B40F-1EFA6F014C15}" srcOrd="6" destOrd="0" parTransId="{A58318B4-7693-E24D-8E7B-C84BB2ECEC12}" sibTransId="{D90B2B42-21D9-6F40-B7CE-F4045A98171D}"/>
    <dgm:cxn modelId="{0EDEC189-B975-A542-A1E4-376A5F5893C3}" type="presOf" srcId="{CAAC963F-D017-6646-A163-0A35A3721A24}" destId="{A4B81387-6C75-D74E-9438-E6056232F542}" srcOrd="0" destOrd="0" presId="urn:microsoft.com/office/officeart/2005/8/layout/bProcess2"/>
    <dgm:cxn modelId="{D32C5E93-E6A1-1F43-BFA7-4508C44E33F4}" type="presOf" srcId="{401BF838-80FC-3A45-9B9C-A6D3D7DEC71D}" destId="{35C26490-6BC3-224A-AE77-3E7D7AB42E4E}" srcOrd="0" destOrd="0" presId="urn:microsoft.com/office/officeart/2005/8/layout/bProcess2"/>
    <dgm:cxn modelId="{17AD5AA2-BEFE-BE4E-BCA8-7AD25A3376CC}" srcId="{5DBDEC48-4630-2B49-B9DB-26452D057BBE}" destId="{E6A1F810-DF85-5B4B-BD7B-4FD12E02DB7C}" srcOrd="0" destOrd="0" parTransId="{41535655-3875-6044-8A3D-A506954A6955}" sibTransId="{5E3355C9-EF3D-B847-BC94-114451E90556}"/>
    <dgm:cxn modelId="{F06C96A2-E902-9141-AC38-FBB148B64F0D}" type="presOf" srcId="{0A4A9ACB-3300-C247-8253-6FB53F064C93}" destId="{7110291D-E623-3843-9649-7144616D27E9}" srcOrd="0" destOrd="0" presId="urn:microsoft.com/office/officeart/2005/8/layout/bProcess2"/>
    <dgm:cxn modelId="{347948C5-F7FB-5F4E-81C8-810D1182701C}" type="presOf" srcId="{BD7E56D0-A4DE-6344-A11C-80D701E6F9E4}" destId="{30FC4BE4-CEB1-EF4A-8AAB-E46C3930F92F}" srcOrd="0" destOrd="0" presId="urn:microsoft.com/office/officeart/2005/8/layout/bProcess2"/>
    <dgm:cxn modelId="{BF2975CB-23DB-F341-B561-A01C1186DEBA}" type="presOf" srcId="{E6A1F810-DF85-5B4B-BD7B-4FD12E02DB7C}" destId="{AB834737-CE83-3143-83D9-F0D9AAC36C9A}" srcOrd="0" destOrd="0" presId="urn:microsoft.com/office/officeart/2005/8/layout/bProcess2"/>
    <dgm:cxn modelId="{480FFDD7-2EE6-B548-9115-D5E4AB2CBE01}" type="presOf" srcId="{8BF1F7C0-804F-E445-80A4-389D6BFF81C4}" destId="{684118A6-7A71-4240-829D-048F905ACA57}" srcOrd="0" destOrd="0" presId="urn:microsoft.com/office/officeart/2005/8/layout/bProcess2"/>
    <dgm:cxn modelId="{6F7393DB-DB71-9143-B68B-2F91437E1F9F}" srcId="{5DBDEC48-4630-2B49-B9DB-26452D057BBE}" destId="{2EB80EF4-241C-394F-9B8D-B4C5B42730A8}" srcOrd="5" destOrd="0" parTransId="{4D73BE8F-4744-2F40-A5F9-11DCBE3B9A3B}" sibTransId="{2C3FC0F9-48B2-FC45-95B5-7794A17D204A}"/>
    <dgm:cxn modelId="{1BD95FF6-0DC1-B045-9832-F7BFCEF8FEB5}" type="presOf" srcId="{9255944B-5F6A-E64B-9F44-8AAA38F2530C}" destId="{F3AF0029-63F6-A547-8E01-F670199B57B6}" srcOrd="0" destOrd="0" presId="urn:microsoft.com/office/officeart/2005/8/layout/bProcess2"/>
    <dgm:cxn modelId="{BD909FF7-5322-5540-BD37-0195C2DAAA59}" type="presOf" srcId="{E8E84D03-64AF-DF4F-A5DE-1F0A9037BC9E}" destId="{6A84EEC0-8140-A148-BB53-49176517D957}" srcOrd="0" destOrd="0" presId="urn:microsoft.com/office/officeart/2005/8/layout/bProcess2"/>
    <dgm:cxn modelId="{CB54A12D-24FE-564F-9B4C-5F7A3681C063}" type="presParOf" srcId="{7B897359-AD65-BE48-99CB-DC9A56C3E1B5}" destId="{AB834737-CE83-3143-83D9-F0D9AAC36C9A}" srcOrd="0" destOrd="0" presId="urn:microsoft.com/office/officeart/2005/8/layout/bProcess2"/>
    <dgm:cxn modelId="{6EB84F3D-6415-194D-9CD1-5261BE8332D0}" type="presParOf" srcId="{7B897359-AD65-BE48-99CB-DC9A56C3E1B5}" destId="{14D8DB91-30DD-1F4B-9602-EACE316B8E7F}" srcOrd="1" destOrd="0" presId="urn:microsoft.com/office/officeart/2005/8/layout/bProcess2"/>
    <dgm:cxn modelId="{3DED3ED6-8083-1B47-BFAA-C19CEE80B4A2}" type="presParOf" srcId="{7B897359-AD65-BE48-99CB-DC9A56C3E1B5}" destId="{5ECBE732-43C1-D84B-9307-293CB0400E7D}" srcOrd="2" destOrd="0" presId="urn:microsoft.com/office/officeart/2005/8/layout/bProcess2"/>
    <dgm:cxn modelId="{D7A06E7F-B320-1B45-B89F-07131433D8B3}" type="presParOf" srcId="{5ECBE732-43C1-D84B-9307-293CB0400E7D}" destId="{BE2E9863-0ED2-A645-A0E5-D8AC4E4E9B87}" srcOrd="0" destOrd="0" presId="urn:microsoft.com/office/officeart/2005/8/layout/bProcess2"/>
    <dgm:cxn modelId="{BC3B86A3-F478-3645-B934-D4CE37AEEDCF}" type="presParOf" srcId="{5ECBE732-43C1-D84B-9307-293CB0400E7D}" destId="{30FC4BE4-CEB1-EF4A-8AAB-E46C3930F92F}" srcOrd="1" destOrd="0" presId="urn:microsoft.com/office/officeart/2005/8/layout/bProcess2"/>
    <dgm:cxn modelId="{4C926686-F676-FF49-BB1A-9CD4AFF13AB6}" type="presParOf" srcId="{7B897359-AD65-BE48-99CB-DC9A56C3E1B5}" destId="{7110291D-E623-3843-9649-7144616D27E9}" srcOrd="3" destOrd="0" presId="urn:microsoft.com/office/officeart/2005/8/layout/bProcess2"/>
    <dgm:cxn modelId="{86B71056-116D-BF43-9C7C-09AE71C33EA7}" type="presParOf" srcId="{7B897359-AD65-BE48-99CB-DC9A56C3E1B5}" destId="{E45CE302-30FC-BD48-93F5-121C27F78DA5}" srcOrd="4" destOrd="0" presId="urn:microsoft.com/office/officeart/2005/8/layout/bProcess2"/>
    <dgm:cxn modelId="{C7D505D3-D768-034E-B352-40ED5D6CC676}" type="presParOf" srcId="{E45CE302-30FC-BD48-93F5-121C27F78DA5}" destId="{30534063-CCBC-B446-955C-C7EC98818943}" srcOrd="0" destOrd="0" presId="urn:microsoft.com/office/officeart/2005/8/layout/bProcess2"/>
    <dgm:cxn modelId="{F55D6DA9-9231-4D40-A3F2-3AFE7360939B}" type="presParOf" srcId="{E45CE302-30FC-BD48-93F5-121C27F78DA5}" destId="{7707F337-7CE3-BD40-B64C-C0FF56A8DD0E}" srcOrd="1" destOrd="0" presId="urn:microsoft.com/office/officeart/2005/8/layout/bProcess2"/>
    <dgm:cxn modelId="{B8FE2F54-BA29-3B4B-A95A-B04E58E75536}" type="presParOf" srcId="{7B897359-AD65-BE48-99CB-DC9A56C3E1B5}" destId="{A4B81387-6C75-D74E-9438-E6056232F542}" srcOrd="5" destOrd="0" presId="urn:microsoft.com/office/officeart/2005/8/layout/bProcess2"/>
    <dgm:cxn modelId="{BDF585AE-F9DE-3742-A307-027A22962CD8}" type="presParOf" srcId="{7B897359-AD65-BE48-99CB-DC9A56C3E1B5}" destId="{2D334F0D-7A22-A84E-B6FE-5E8F6C1B33E9}" srcOrd="6" destOrd="0" presId="urn:microsoft.com/office/officeart/2005/8/layout/bProcess2"/>
    <dgm:cxn modelId="{56264686-6AFF-5C42-A200-F52076EFAAC3}" type="presParOf" srcId="{2D334F0D-7A22-A84E-B6FE-5E8F6C1B33E9}" destId="{2E5D8773-BFC8-1A4E-A361-F0FD62AD404E}" srcOrd="0" destOrd="0" presId="urn:microsoft.com/office/officeart/2005/8/layout/bProcess2"/>
    <dgm:cxn modelId="{47BEF934-9D65-3142-BECD-74FD69A2BE9C}" type="presParOf" srcId="{2D334F0D-7A22-A84E-B6FE-5E8F6C1B33E9}" destId="{35C26490-6BC3-224A-AE77-3E7D7AB42E4E}" srcOrd="1" destOrd="0" presId="urn:microsoft.com/office/officeart/2005/8/layout/bProcess2"/>
    <dgm:cxn modelId="{8BE5EC84-1828-E44B-9FD1-4F0DED8228AE}" type="presParOf" srcId="{7B897359-AD65-BE48-99CB-DC9A56C3E1B5}" destId="{F3AF0029-63F6-A547-8E01-F670199B57B6}" srcOrd="7" destOrd="0" presId="urn:microsoft.com/office/officeart/2005/8/layout/bProcess2"/>
    <dgm:cxn modelId="{0E977044-6855-4B40-811E-E5862EF5E0CF}" type="presParOf" srcId="{7B897359-AD65-BE48-99CB-DC9A56C3E1B5}" destId="{64C758A1-260F-6244-97A2-8DD38C9D13D8}" srcOrd="8" destOrd="0" presId="urn:microsoft.com/office/officeart/2005/8/layout/bProcess2"/>
    <dgm:cxn modelId="{129D3E6E-99BE-A74E-B7DC-21C48EF63AB7}" type="presParOf" srcId="{64C758A1-260F-6244-97A2-8DD38C9D13D8}" destId="{68E9BF67-BFEF-1D47-9422-AF67CC22CE25}" srcOrd="0" destOrd="0" presId="urn:microsoft.com/office/officeart/2005/8/layout/bProcess2"/>
    <dgm:cxn modelId="{81CDB207-D1C1-E641-A953-055E69FBC313}" type="presParOf" srcId="{64C758A1-260F-6244-97A2-8DD38C9D13D8}" destId="{684118A6-7A71-4240-829D-048F905ACA57}" srcOrd="1" destOrd="0" presId="urn:microsoft.com/office/officeart/2005/8/layout/bProcess2"/>
    <dgm:cxn modelId="{DB10EBFD-CBE7-C74F-B999-DA9EB273F8EA}" type="presParOf" srcId="{7B897359-AD65-BE48-99CB-DC9A56C3E1B5}" destId="{6A84EEC0-8140-A148-BB53-49176517D957}" srcOrd="9" destOrd="0" presId="urn:microsoft.com/office/officeart/2005/8/layout/bProcess2"/>
    <dgm:cxn modelId="{86B881F1-182D-CF4F-8D48-E3723F0E842C}" type="presParOf" srcId="{7B897359-AD65-BE48-99CB-DC9A56C3E1B5}" destId="{67B6FC51-E2C9-AD43-8436-72D628B06678}" srcOrd="10" destOrd="0" presId="urn:microsoft.com/office/officeart/2005/8/layout/bProcess2"/>
    <dgm:cxn modelId="{9C770D3B-EEE1-C642-A7CB-26F9F98D8A35}" type="presParOf" srcId="{67B6FC51-E2C9-AD43-8436-72D628B06678}" destId="{5A6AADAF-D2EA-2E40-87D0-7F9A1C22FD75}" srcOrd="0" destOrd="0" presId="urn:microsoft.com/office/officeart/2005/8/layout/bProcess2"/>
    <dgm:cxn modelId="{79912FDD-D05A-F84F-923C-71D80027BBD5}" type="presParOf" srcId="{67B6FC51-E2C9-AD43-8436-72D628B06678}" destId="{57E8DB7D-1FEC-E74E-8647-F64BF509981D}" srcOrd="1" destOrd="0" presId="urn:microsoft.com/office/officeart/2005/8/layout/bProcess2"/>
    <dgm:cxn modelId="{E4CDE2EE-E6B6-E04B-9CAC-CF61951D19A0}" type="presParOf" srcId="{7B897359-AD65-BE48-99CB-DC9A56C3E1B5}" destId="{60729F42-5F23-E34D-9492-3A41A175F76A}" srcOrd="11" destOrd="0" presId="urn:microsoft.com/office/officeart/2005/8/layout/bProcess2"/>
    <dgm:cxn modelId="{61C56D93-A93E-3245-B21E-667BFC199E27}" type="presParOf" srcId="{7B897359-AD65-BE48-99CB-DC9A56C3E1B5}" destId="{389980FB-BDB6-6249-AE4B-D66FD9071F33}" srcOrd="12" destOrd="0" presId="urn:microsoft.com/office/officeart/2005/8/layout/bProcess2"/>
    <dgm:cxn modelId="{790E66A6-02D0-A14E-B0CA-C2310DF4534E}" type="presParOf" srcId="{389980FB-BDB6-6249-AE4B-D66FD9071F33}" destId="{A8EC26C1-9212-0C42-8379-AE0B7F982170}" srcOrd="0" destOrd="0" presId="urn:microsoft.com/office/officeart/2005/8/layout/bProcess2"/>
    <dgm:cxn modelId="{E42F0A88-66FC-A94B-B58E-C4529371B3FD}" type="presParOf" srcId="{389980FB-BDB6-6249-AE4B-D66FD9071F33}" destId="{CC1CE769-5CE1-884A-BE4F-74BB2E158621}" srcOrd="1" destOrd="0" presId="urn:microsoft.com/office/officeart/2005/8/layout/bProcess2"/>
    <dgm:cxn modelId="{BDE2C33A-399A-0E43-83E9-CD198318A29D}" type="presParOf" srcId="{7B897359-AD65-BE48-99CB-DC9A56C3E1B5}" destId="{64F2EA67-D912-3245-9163-F5DDF92103F4}" srcOrd="13" destOrd="0" presId="urn:microsoft.com/office/officeart/2005/8/layout/bProcess2"/>
    <dgm:cxn modelId="{1637FAED-7B91-B34F-BAB7-460EBC9E1537}" type="presParOf" srcId="{7B897359-AD65-BE48-99CB-DC9A56C3E1B5}" destId="{4D758A8E-96DE-D847-832C-B868C55D6BDB}" srcOrd="14" destOrd="0" presId="urn:microsoft.com/office/officeart/2005/8/layout/b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0F6F772-F7A7-0641-96DE-C8272CBD41B2}" type="doc">
      <dgm:prSet loTypeId="urn:microsoft.com/office/officeart/2005/8/layout/arrow4" loCatId="relationship" qsTypeId="urn:microsoft.com/office/officeart/2005/8/quickstyle/simple4" qsCatId="simple" csTypeId="urn:microsoft.com/office/officeart/2005/8/colors/accent1_2" csCatId="accent1" phldr="1"/>
      <dgm:spPr/>
      <dgm:t>
        <a:bodyPr/>
        <a:lstStyle/>
        <a:p>
          <a:endParaRPr lang="en-US"/>
        </a:p>
      </dgm:t>
    </dgm:pt>
    <dgm:pt modelId="{288D1790-D6C0-154D-9148-5CF7A3568C39}">
      <dgm:prSet custT="1"/>
      <dgm:spPr/>
      <dgm:t>
        <a:bodyPr/>
        <a:lstStyle/>
        <a:p>
          <a:pPr rtl="0"/>
          <a:r>
            <a:rPr lang="en-US" sz="2400" b="1" dirty="0">
              <a:latin typeface="+mj-lt"/>
            </a:rPr>
            <a:t>Original scheme</a:t>
          </a:r>
        </a:p>
      </dgm:t>
    </dgm:pt>
    <dgm:pt modelId="{E793AF29-0B4E-C54F-9EE7-C987046E6094}" type="parTrans" cxnId="{7B96A900-5DF0-C54E-B4F0-D9452785C61B}">
      <dgm:prSet/>
      <dgm:spPr/>
      <dgm:t>
        <a:bodyPr/>
        <a:lstStyle/>
        <a:p>
          <a:endParaRPr lang="en-US"/>
        </a:p>
      </dgm:t>
    </dgm:pt>
    <dgm:pt modelId="{9C3D6A65-2FD0-194A-8561-922B62B1EF21}" type="sibTrans" cxnId="{7B96A900-5DF0-C54E-B4F0-D9452785C61B}">
      <dgm:prSet/>
      <dgm:spPr/>
      <dgm:t>
        <a:bodyPr/>
        <a:lstStyle/>
        <a:p>
          <a:endParaRPr lang="en-US"/>
        </a:p>
      </dgm:t>
    </dgm:pt>
    <dgm:pt modelId="{173238C7-7657-BB40-85FC-81A6E54C0B17}">
      <dgm:prSet/>
      <dgm:spPr/>
      <dgm:t>
        <a:bodyPr/>
        <a:lstStyle/>
        <a:p>
          <a:pPr rtl="0"/>
          <a:r>
            <a:rPr lang="en-US" sz="1600" b="0" dirty="0">
              <a:latin typeface="+mj-lt"/>
            </a:rPr>
            <a:t>Up to eight printable characters in length</a:t>
          </a:r>
        </a:p>
      </dgm:t>
    </dgm:pt>
    <dgm:pt modelId="{EA73D347-2827-4D4A-9224-BCCA62B3F6C7}" type="parTrans" cxnId="{3DCCA133-F23D-5745-AE93-B212844BC72B}">
      <dgm:prSet/>
      <dgm:spPr/>
      <dgm:t>
        <a:bodyPr/>
        <a:lstStyle/>
        <a:p>
          <a:endParaRPr lang="en-US"/>
        </a:p>
      </dgm:t>
    </dgm:pt>
    <dgm:pt modelId="{0929F8A8-BBBE-7B4E-A224-7207904287D9}" type="sibTrans" cxnId="{3DCCA133-F23D-5745-AE93-B212844BC72B}">
      <dgm:prSet/>
      <dgm:spPr/>
      <dgm:t>
        <a:bodyPr/>
        <a:lstStyle/>
        <a:p>
          <a:endParaRPr lang="en-US"/>
        </a:p>
      </dgm:t>
    </dgm:pt>
    <dgm:pt modelId="{7F9945B0-63E8-4D4A-AEA4-2DA2ACE3064F}">
      <dgm:prSet/>
      <dgm:spPr/>
      <dgm:t>
        <a:bodyPr/>
        <a:lstStyle/>
        <a:p>
          <a:pPr rtl="0"/>
          <a:r>
            <a:rPr lang="en-US" sz="1600" b="0" dirty="0">
              <a:latin typeface="+mj-lt"/>
            </a:rPr>
            <a:t>12-bit salt used to modify DES encryption into a one-way hash function</a:t>
          </a:r>
        </a:p>
      </dgm:t>
    </dgm:pt>
    <dgm:pt modelId="{FB7EA9F2-ACD0-244C-BB00-8510F670992B}" type="parTrans" cxnId="{22A818E0-291B-F74B-8100-5D1A2B7F6C9C}">
      <dgm:prSet/>
      <dgm:spPr/>
      <dgm:t>
        <a:bodyPr/>
        <a:lstStyle/>
        <a:p>
          <a:endParaRPr lang="en-US"/>
        </a:p>
      </dgm:t>
    </dgm:pt>
    <dgm:pt modelId="{A61F4FE4-3CEB-564A-A091-EA096B1FB50F}" type="sibTrans" cxnId="{22A818E0-291B-F74B-8100-5D1A2B7F6C9C}">
      <dgm:prSet/>
      <dgm:spPr/>
      <dgm:t>
        <a:bodyPr/>
        <a:lstStyle/>
        <a:p>
          <a:endParaRPr lang="en-US"/>
        </a:p>
      </dgm:t>
    </dgm:pt>
    <dgm:pt modelId="{9B942200-65F8-5B4A-9814-49274D7AC1A1}">
      <dgm:prSet/>
      <dgm:spPr/>
      <dgm:t>
        <a:bodyPr/>
        <a:lstStyle/>
        <a:p>
          <a:pPr rtl="0"/>
          <a:r>
            <a:rPr lang="en-US" sz="1600" b="0" dirty="0">
              <a:latin typeface="+mj-lt"/>
            </a:rPr>
            <a:t>Zero value repeatedly encrypted 25 times</a:t>
          </a:r>
        </a:p>
      </dgm:t>
    </dgm:pt>
    <dgm:pt modelId="{63C028AC-0C26-0F4C-B82C-1B1A4A97CEAC}" type="parTrans" cxnId="{6F8CDC24-3B22-904D-88C2-D88120B11ACB}">
      <dgm:prSet/>
      <dgm:spPr/>
      <dgm:t>
        <a:bodyPr/>
        <a:lstStyle/>
        <a:p>
          <a:endParaRPr lang="en-US"/>
        </a:p>
      </dgm:t>
    </dgm:pt>
    <dgm:pt modelId="{474D7A8B-2F8D-E449-8228-84C61BB7ADA3}" type="sibTrans" cxnId="{6F8CDC24-3B22-904D-88C2-D88120B11ACB}">
      <dgm:prSet/>
      <dgm:spPr/>
      <dgm:t>
        <a:bodyPr/>
        <a:lstStyle/>
        <a:p>
          <a:endParaRPr lang="en-US"/>
        </a:p>
      </dgm:t>
    </dgm:pt>
    <dgm:pt modelId="{CBC6E7D0-C696-0647-AE19-8144FAB6BC06}">
      <dgm:prSet/>
      <dgm:spPr/>
      <dgm:t>
        <a:bodyPr/>
        <a:lstStyle/>
        <a:p>
          <a:pPr rtl="0"/>
          <a:r>
            <a:rPr lang="en-US" sz="1600" b="0" dirty="0">
              <a:latin typeface="+mj-lt"/>
            </a:rPr>
            <a:t>Output translated to 11 character sequence</a:t>
          </a:r>
        </a:p>
      </dgm:t>
    </dgm:pt>
    <dgm:pt modelId="{0AA81869-55DC-2643-B931-D364E65058D0}" type="parTrans" cxnId="{30D75338-8AE0-7C4E-A19F-C3867441D44A}">
      <dgm:prSet/>
      <dgm:spPr/>
      <dgm:t>
        <a:bodyPr/>
        <a:lstStyle/>
        <a:p>
          <a:endParaRPr lang="en-US"/>
        </a:p>
      </dgm:t>
    </dgm:pt>
    <dgm:pt modelId="{9B00934B-A3C6-C940-B650-73AE015DAFAF}" type="sibTrans" cxnId="{30D75338-8AE0-7C4E-A19F-C3867441D44A}">
      <dgm:prSet/>
      <dgm:spPr/>
      <dgm:t>
        <a:bodyPr/>
        <a:lstStyle/>
        <a:p>
          <a:endParaRPr lang="en-US"/>
        </a:p>
      </dgm:t>
    </dgm:pt>
    <dgm:pt modelId="{BA11EC01-E4F2-A34D-963B-C824AF749423}">
      <dgm:prSet custT="1"/>
      <dgm:spPr/>
      <dgm:t>
        <a:bodyPr/>
        <a:lstStyle/>
        <a:p>
          <a:pPr rtl="0"/>
          <a:r>
            <a:rPr lang="en-US" sz="2400" b="1" dirty="0">
              <a:latin typeface="+mj-lt"/>
            </a:rPr>
            <a:t>Now regarded as inadequate</a:t>
          </a:r>
        </a:p>
      </dgm:t>
    </dgm:pt>
    <dgm:pt modelId="{93448B93-294A-D947-9FC0-4D20EF0E5BA3}" type="parTrans" cxnId="{582DE883-73AF-8042-9856-C427218B4F75}">
      <dgm:prSet/>
      <dgm:spPr/>
      <dgm:t>
        <a:bodyPr/>
        <a:lstStyle/>
        <a:p>
          <a:endParaRPr lang="en-US"/>
        </a:p>
      </dgm:t>
    </dgm:pt>
    <dgm:pt modelId="{63E6D68C-463B-E74F-A59E-E52FCDE5E711}" type="sibTrans" cxnId="{582DE883-73AF-8042-9856-C427218B4F75}">
      <dgm:prSet/>
      <dgm:spPr/>
      <dgm:t>
        <a:bodyPr/>
        <a:lstStyle/>
        <a:p>
          <a:endParaRPr lang="en-US"/>
        </a:p>
      </dgm:t>
    </dgm:pt>
    <dgm:pt modelId="{B0B8CD3C-BEED-0B4F-8696-FDC1B74C473A}">
      <dgm:prSet custT="1"/>
      <dgm:spPr/>
      <dgm:t>
        <a:bodyPr/>
        <a:lstStyle/>
        <a:p>
          <a:pPr rtl="0"/>
          <a:r>
            <a:rPr lang="en-US" sz="1600" b="0" dirty="0">
              <a:latin typeface="+mj-lt"/>
            </a:rPr>
            <a:t>Still often required for compatibility with existing account management software or multivendor environments</a:t>
          </a:r>
        </a:p>
      </dgm:t>
    </dgm:pt>
    <dgm:pt modelId="{97C94D3E-5EF1-6641-9DEA-C7336998F047}" type="parTrans" cxnId="{4279E078-0F52-5942-AA7D-229289BDF95F}">
      <dgm:prSet/>
      <dgm:spPr/>
      <dgm:t>
        <a:bodyPr/>
        <a:lstStyle/>
        <a:p>
          <a:endParaRPr lang="en-US"/>
        </a:p>
      </dgm:t>
    </dgm:pt>
    <dgm:pt modelId="{6FAF576A-F1FF-7E47-9C5B-2D2291AB352B}" type="sibTrans" cxnId="{4279E078-0F52-5942-AA7D-229289BDF95F}">
      <dgm:prSet/>
      <dgm:spPr/>
      <dgm:t>
        <a:bodyPr/>
        <a:lstStyle/>
        <a:p>
          <a:endParaRPr lang="en-US"/>
        </a:p>
      </dgm:t>
    </dgm:pt>
    <dgm:pt modelId="{080EF229-5013-1D49-A4CB-48E8EA20FCD4}" type="pres">
      <dgm:prSet presAssocID="{C0F6F772-F7A7-0641-96DE-C8272CBD41B2}" presName="compositeShape" presStyleCnt="0">
        <dgm:presLayoutVars>
          <dgm:chMax val="2"/>
          <dgm:dir/>
          <dgm:resizeHandles val="exact"/>
        </dgm:presLayoutVars>
      </dgm:prSet>
      <dgm:spPr/>
    </dgm:pt>
    <dgm:pt modelId="{5B94E973-0463-3F47-82D1-505F7E3AE315}" type="pres">
      <dgm:prSet presAssocID="{288D1790-D6C0-154D-9148-5CF7A3568C39}" presName="upArrow" presStyleLbl="node1" presStyleIdx="0" presStyleCnt="2"/>
      <dgm:spPr/>
    </dgm:pt>
    <dgm:pt modelId="{3BD196A2-31F0-4C4B-81E7-1FDB6BBAB15E}" type="pres">
      <dgm:prSet presAssocID="{288D1790-D6C0-154D-9148-5CF7A3568C39}" presName="upArrowText" presStyleLbl="revTx" presStyleIdx="0" presStyleCnt="2">
        <dgm:presLayoutVars>
          <dgm:chMax val="0"/>
          <dgm:bulletEnabled val="1"/>
        </dgm:presLayoutVars>
      </dgm:prSet>
      <dgm:spPr/>
    </dgm:pt>
    <dgm:pt modelId="{E25E2C7C-CF8C-FA49-A4AA-E90064661ACF}" type="pres">
      <dgm:prSet presAssocID="{BA11EC01-E4F2-A34D-963B-C824AF749423}" presName="downArrow" presStyleLbl="node1" presStyleIdx="1" presStyleCnt="2"/>
      <dgm:spPr/>
    </dgm:pt>
    <dgm:pt modelId="{DB09E3E5-F031-E245-BF1A-EE60BFD352E3}" type="pres">
      <dgm:prSet presAssocID="{BA11EC01-E4F2-A34D-963B-C824AF749423}" presName="downArrowText" presStyleLbl="revTx" presStyleIdx="1" presStyleCnt="2">
        <dgm:presLayoutVars>
          <dgm:chMax val="0"/>
          <dgm:bulletEnabled val="1"/>
        </dgm:presLayoutVars>
      </dgm:prSet>
      <dgm:spPr/>
    </dgm:pt>
  </dgm:ptLst>
  <dgm:cxnLst>
    <dgm:cxn modelId="{7B96A900-5DF0-C54E-B4F0-D9452785C61B}" srcId="{C0F6F772-F7A7-0641-96DE-C8272CBD41B2}" destId="{288D1790-D6C0-154D-9148-5CF7A3568C39}" srcOrd="0" destOrd="0" parTransId="{E793AF29-0B4E-C54F-9EE7-C987046E6094}" sibTransId="{9C3D6A65-2FD0-194A-8561-922B62B1EF21}"/>
    <dgm:cxn modelId="{2732FF0E-376C-7847-AB88-20A849A64E37}" type="presOf" srcId="{173238C7-7657-BB40-85FC-81A6E54C0B17}" destId="{3BD196A2-31F0-4C4B-81E7-1FDB6BBAB15E}" srcOrd="0" destOrd="1" presId="urn:microsoft.com/office/officeart/2005/8/layout/arrow4"/>
    <dgm:cxn modelId="{6F8CDC24-3B22-904D-88C2-D88120B11ACB}" srcId="{288D1790-D6C0-154D-9148-5CF7A3568C39}" destId="{9B942200-65F8-5B4A-9814-49274D7AC1A1}" srcOrd="2" destOrd="0" parTransId="{63C028AC-0C26-0F4C-B82C-1B1A4A97CEAC}" sibTransId="{474D7A8B-2F8D-E449-8228-84C61BB7ADA3}"/>
    <dgm:cxn modelId="{F8F27133-0E83-B847-A2EB-A5C332AF4413}" type="presOf" srcId="{288D1790-D6C0-154D-9148-5CF7A3568C39}" destId="{3BD196A2-31F0-4C4B-81E7-1FDB6BBAB15E}" srcOrd="0" destOrd="0" presId="urn:microsoft.com/office/officeart/2005/8/layout/arrow4"/>
    <dgm:cxn modelId="{3DCCA133-F23D-5745-AE93-B212844BC72B}" srcId="{288D1790-D6C0-154D-9148-5CF7A3568C39}" destId="{173238C7-7657-BB40-85FC-81A6E54C0B17}" srcOrd="0" destOrd="0" parTransId="{EA73D347-2827-4D4A-9224-BCCA62B3F6C7}" sibTransId="{0929F8A8-BBBE-7B4E-A224-7207904287D9}"/>
    <dgm:cxn modelId="{30D75338-8AE0-7C4E-A19F-C3867441D44A}" srcId="{288D1790-D6C0-154D-9148-5CF7A3568C39}" destId="{CBC6E7D0-C696-0647-AE19-8144FAB6BC06}" srcOrd="3" destOrd="0" parTransId="{0AA81869-55DC-2643-B931-D364E65058D0}" sibTransId="{9B00934B-A3C6-C940-B650-73AE015DAFAF}"/>
    <dgm:cxn modelId="{94667747-B6E8-474E-9879-E32BA9BA456C}" type="presOf" srcId="{CBC6E7D0-C696-0647-AE19-8144FAB6BC06}" destId="{3BD196A2-31F0-4C4B-81E7-1FDB6BBAB15E}" srcOrd="0" destOrd="4" presId="urn:microsoft.com/office/officeart/2005/8/layout/arrow4"/>
    <dgm:cxn modelId="{332EA857-83ED-1C4F-A581-90A7D95278C1}" type="presOf" srcId="{BA11EC01-E4F2-A34D-963B-C824AF749423}" destId="{DB09E3E5-F031-E245-BF1A-EE60BFD352E3}" srcOrd="0" destOrd="0" presId="urn:microsoft.com/office/officeart/2005/8/layout/arrow4"/>
    <dgm:cxn modelId="{4279E078-0F52-5942-AA7D-229289BDF95F}" srcId="{BA11EC01-E4F2-A34D-963B-C824AF749423}" destId="{B0B8CD3C-BEED-0B4F-8696-FDC1B74C473A}" srcOrd="0" destOrd="0" parTransId="{97C94D3E-5EF1-6641-9DEA-C7336998F047}" sibTransId="{6FAF576A-F1FF-7E47-9C5B-2D2291AB352B}"/>
    <dgm:cxn modelId="{582DE883-73AF-8042-9856-C427218B4F75}" srcId="{C0F6F772-F7A7-0641-96DE-C8272CBD41B2}" destId="{BA11EC01-E4F2-A34D-963B-C824AF749423}" srcOrd="1" destOrd="0" parTransId="{93448B93-294A-D947-9FC0-4D20EF0E5BA3}" sibTransId="{63E6D68C-463B-E74F-A59E-E52FCDE5E711}"/>
    <dgm:cxn modelId="{FB78D386-2367-614C-87DD-F0BE72140B6B}" type="presOf" srcId="{B0B8CD3C-BEED-0B4F-8696-FDC1B74C473A}" destId="{DB09E3E5-F031-E245-BF1A-EE60BFD352E3}" srcOrd="0" destOrd="1" presId="urn:microsoft.com/office/officeart/2005/8/layout/arrow4"/>
    <dgm:cxn modelId="{98E0FE97-3D73-444E-B1AC-C356E2F263E1}" type="presOf" srcId="{C0F6F772-F7A7-0641-96DE-C8272CBD41B2}" destId="{080EF229-5013-1D49-A4CB-48E8EA20FCD4}" srcOrd="0" destOrd="0" presId="urn:microsoft.com/office/officeart/2005/8/layout/arrow4"/>
    <dgm:cxn modelId="{0F8B31B4-B303-5C40-B64D-EB983415A77F}" type="presOf" srcId="{9B942200-65F8-5B4A-9814-49274D7AC1A1}" destId="{3BD196A2-31F0-4C4B-81E7-1FDB6BBAB15E}" srcOrd="0" destOrd="3" presId="urn:microsoft.com/office/officeart/2005/8/layout/arrow4"/>
    <dgm:cxn modelId="{22A818E0-291B-F74B-8100-5D1A2B7F6C9C}" srcId="{288D1790-D6C0-154D-9148-5CF7A3568C39}" destId="{7F9945B0-63E8-4D4A-AEA4-2DA2ACE3064F}" srcOrd="1" destOrd="0" parTransId="{FB7EA9F2-ACD0-244C-BB00-8510F670992B}" sibTransId="{A61F4FE4-3CEB-564A-A091-EA096B1FB50F}"/>
    <dgm:cxn modelId="{A4B7EDFD-9138-6D48-AEC4-50E167CA326E}" type="presOf" srcId="{7F9945B0-63E8-4D4A-AEA4-2DA2ACE3064F}" destId="{3BD196A2-31F0-4C4B-81E7-1FDB6BBAB15E}" srcOrd="0" destOrd="2" presId="urn:microsoft.com/office/officeart/2005/8/layout/arrow4"/>
    <dgm:cxn modelId="{8CC8FBD4-C999-AF47-91AB-CECF745AEE99}" type="presParOf" srcId="{080EF229-5013-1D49-A4CB-48E8EA20FCD4}" destId="{5B94E973-0463-3F47-82D1-505F7E3AE315}" srcOrd="0" destOrd="0" presId="urn:microsoft.com/office/officeart/2005/8/layout/arrow4"/>
    <dgm:cxn modelId="{A9408875-F1D0-3248-9231-3332D85328A8}" type="presParOf" srcId="{080EF229-5013-1D49-A4CB-48E8EA20FCD4}" destId="{3BD196A2-31F0-4C4B-81E7-1FDB6BBAB15E}" srcOrd="1" destOrd="0" presId="urn:microsoft.com/office/officeart/2005/8/layout/arrow4"/>
    <dgm:cxn modelId="{5D26891F-053D-BD46-A5C2-8F2360F59A1C}" type="presParOf" srcId="{080EF229-5013-1D49-A4CB-48E8EA20FCD4}" destId="{E25E2C7C-CF8C-FA49-A4AA-E90064661ACF}" srcOrd="2" destOrd="0" presId="urn:microsoft.com/office/officeart/2005/8/layout/arrow4"/>
    <dgm:cxn modelId="{67FB4B2F-0D04-AD42-A4C8-96E8AE301A7D}" type="presParOf" srcId="{080EF229-5013-1D49-A4CB-48E8EA20FCD4}" destId="{DB09E3E5-F031-E245-BF1A-EE60BFD352E3}" srcOrd="3" destOrd="0" presId="urn:microsoft.com/office/officeart/2005/8/layout/arrow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E90C60B-2278-F745-AC5A-33796521B02D}" type="doc">
      <dgm:prSet loTypeId="urn:microsoft.com/office/officeart/2005/8/layout/hProcess11" loCatId="process" qsTypeId="urn:microsoft.com/office/officeart/2005/8/quickstyle/simple4" qsCatId="simple" csTypeId="urn:microsoft.com/office/officeart/2005/8/colors/accent1_2" csCatId="accent1" phldr="1"/>
      <dgm:spPr/>
      <dgm:t>
        <a:bodyPr/>
        <a:lstStyle/>
        <a:p>
          <a:endParaRPr lang="en-US"/>
        </a:p>
      </dgm:t>
    </dgm:pt>
    <dgm:pt modelId="{0F75A5C8-3A7E-8747-93A3-F055ECB2BFE2}">
      <dgm:prSet/>
      <dgm:spPr/>
      <dgm:t>
        <a:bodyPr/>
        <a:lstStyle/>
        <a:p>
          <a:pPr rtl="0"/>
          <a:r>
            <a:rPr lang="en-US" b="0" dirty="0">
              <a:latin typeface="+mj-lt"/>
            </a:rPr>
            <a:t>Much stronger hash/salt schemes available for Unix</a:t>
          </a:r>
        </a:p>
      </dgm:t>
    </dgm:pt>
    <dgm:pt modelId="{3D5DF99B-FE20-4440-87E9-A516B7239775}" type="parTrans" cxnId="{6EC4458B-DB3F-8240-BECD-0A7848B35DB2}">
      <dgm:prSet/>
      <dgm:spPr/>
      <dgm:t>
        <a:bodyPr/>
        <a:lstStyle/>
        <a:p>
          <a:endParaRPr lang="en-US"/>
        </a:p>
      </dgm:t>
    </dgm:pt>
    <dgm:pt modelId="{F68F6A02-8CA5-DE4E-8630-CFE0BF47A599}" type="sibTrans" cxnId="{6EC4458B-DB3F-8240-BECD-0A7848B35DB2}">
      <dgm:prSet/>
      <dgm:spPr/>
      <dgm:t>
        <a:bodyPr/>
        <a:lstStyle/>
        <a:p>
          <a:endParaRPr lang="en-US"/>
        </a:p>
      </dgm:t>
    </dgm:pt>
    <dgm:pt modelId="{1896B82C-A797-1742-9C75-9E3DFEB1AE31}">
      <dgm:prSet/>
      <dgm:spPr/>
      <dgm:t>
        <a:bodyPr/>
        <a:lstStyle/>
        <a:p>
          <a:pPr rtl="0"/>
          <a:r>
            <a:rPr lang="en-US" b="0" dirty="0">
              <a:latin typeface="+mj-lt"/>
            </a:rPr>
            <a:t>Recommended hash function is based on MD5</a:t>
          </a:r>
        </a:p>
      </dgm:t>
    </dgm:pt>
    <dgm:pt modelId="{FB591668-E428-7445-9F7D-0D74DC391EAD}" type="parTrans" cxnId="{8FABF80A-57D2-3B42-AB07-FD4F611AB2E5}">
      <dgm:prSet/>
      <dgm:spPr/>
      <dgm:t>
        <a:bodyPr/>
        <a:lstStyle/>
        <a:p>
          <a:endParaRPr lang="en-US"/>
        </a:p>
      </dgm:t>
    </dgm:pt>
    <dgm:pt modelId="{00EB2AD5-6E61-A741-8970-04D0A1A9199B}" type="sibTrans" cxnId="{8FABF80A-57D2-3B42-AB07-FD4F611AB2E5}">
      <dgm:prSet/>
      <dgm:spPr/>
      <dgm:t>
        <a:bodyPr/>
        <a:lstStyle/>
        <a:p>
          <a:endParaRPr lang="en-US"/>
        </a:p>
      </dgm:t>
    </dgm:pt>
    <dgm:pt modelId="{A3690C24-22AC-814E-8D72-593CB918BBBE}">
      <dgm:prSet/>
      <dgm:spPr/>
      <dgm:t>
        <a:bodyPr/>
        <a:lstStyle/>
        <a:p>
          <a:pPr rtl="0"/>
          <a:r>
            <a:rPr lang="en-US" b="0" dirty="0">
              <a:latin typeface="+mj-lt"/>
            </a:rPr>
            <a:t>Salt of up to 48-bits</a:t>
          </a:r>
        </a:p>
      </dgm:t>
    </dgm:pt>
    <dgm:pt modelId="{F2EB7F28-3672-EA49-BDBD-3EB18BBE988B}" type="parTrans" cxnId="{3F20E91B-52B7-E04E-A948-E58AAD5AE0C0}">
      <dgm:prSet/>
      <dgm:spPr/>
      <dgm:t>
        <a:bodyPr/>
        <a:lstStyle/>
        <a:p>
          <a:endParaRPr lang="en-US"/>
        </a:p>
      </dgm:t>
    </dgm:pt>
    <dgm:pt modelId="{E52BD782-1C96-9640-B632-FEBC7CB58E95}" type="sibTrans" cxnId="{3F20E91B-52B7-E04E-A948-E58AAD5AE0C0}">
      <dgm:prSet/>
      <dgm:spPr/>
      <dgm:t>
        <a:bodyPr/>
        <a:lstStyle/>
        <a:p>
          <a:endParaRPr lang="en-US"/>
        </a:p>
      </dgm:t>
    </dgm:pt>
    <dgm:pt modelId="{555DDBA8-D549-194D-BC68-E1AC433CFAF7}">
      <dgm:prSet/>
      <dgm:spPr/>
      <dgm:t>
        <a:bodyPr/>
        <a:lstStyle/>
        <a:p>
          <a:pPr rtl="0"/>
          <a:r>
            <a:rPr lang="en-US" b="0" dirty="0">
              <a:latin typeface="+mj-lt"/>
            </a:rPr>
            <a:t>Password length is unlimited</a:t>
          </a:r>
        </a:p>
      </dgm:t>
    </dgm:pt>
    <dgm:pt modelId="{F1D3CDBD-F9B3-DF41-B73D-186BAF58CB57}" type="parTrans" cxnId="{C4428917-E452-4F41-B3B1-4F9560776599}">
      <dgm:prSet/>
      <dgm:spPr/>
      <dgm:t>
        <a:bodyPr/>
        <a:lstStyle/>
        <a:p>
          <a:endParaRPr lang="en-US"/>
        </a:p>
      </dgm:t>
    </dgm:pt>
    <dgm:pt modelId="{18608FC1-0E13-BB43-AEC4-99C2C1F9DFFB}" type="sibTrans" cxnId="{C4428917-E452-4F41-B3B1-4F9560776599}">
      <dgm:prSet/>
      <dgm:spPr/>
      <dgm:t>
        <a:bodyPr/>
        <a:lstStyle/>
        <a:p>
          <a:endParaRPr lang="en-US"/>
        </a:p>
      </dgm:t>
    </dgm:pt>
    <dgm:pt modelId="{08DABAD2-E22D-5143-8C0F-EB2F1932ECF2}">
      <dgm:prSet/>
      <dgm:spPr/>
      <dgm:t>
        <a:bodyPr/>
        <a:lstStyle/>
        <a:p>
          <a:pPr rtl="0"/>
          <a:r>
            <a:rPr lang="en-US" b="0" dirty="0">
              <a:latin typeface="+mj-lt"/>
            </a:rPr>
            <a:t>Produces 128-bit hash</a:t>
          </a:r>
        </a:p>
      </dgm:t>
    </dgm:pt>
    <dgm:pt modelId="{34F2AF3F-C203-2F49-9B5C-9BC8DBE136B0}" type="parTrans" cxnId="{2C85E79B-F761-FF42-A859-611AAFE4D4C1}">
      <dgm:prSet/>
      <dgm:spPr/>
      <dgm:t>
        <a:bodyPr/>
        <a:lstStyle/>
        <a:p>
          <a:endParaRPr lang="en-US"/>
        </a:p>
      </dgm:t>
    </dgm:pt>
    <dgm:pt modelId="{2EB1905E-98A0-B84E-AD77-F0A6A793D06C}" type="sibTrans" cxnId="{2C85E79B-F761-FF42-A859-611AAFE4D4C1}">
      <dgm:prSet/>
      <dgm:spPr/>
      <dgm:t>
        <a:bodyPr/>
        <a:lstStyle/>
        <a:p>
          <a:endParaRPr lang="en-US"/>
        </a:p>
      </dgm:t>
    </dgm:pt>
    <dgm:pt modelId="{C3EF4980-3DE8-6247-8785-340132DC8CA7}">
      <dgm:prSet/>
      <dgm:spPr/>
      <dgm:t>
        <a:bodyPr/>
        <a:lstStyle/>
        <a:p>
          <a:pPr rtl="0"/>
          <a:r>
            <a:rPr lang="en-US" b="0" dirty="0">
              <a:latin typeface="+mj-lt"/>
            </a:rPr>
            <a:t>Uses an inner loop with 1000 iterations to achieve slowdown</a:t>
          </a:r>
        </a:p>
      </dgm:t>
    </dgm:pt>
    <dgm:pt modelId="{6B57B79F-8A1E-354C-AA03-096E346AF29E}" type="parTrans" cxnId="{5AD9D336-BE38-194E-811E-7E12BBE25B96}">
      <dgm:prSet/>
      <dgm:spPr/>
      <dgm:t>
        <a:bodyPr/>
        <a:lstStyle/>
        <a:p>
          <a:endParaRPr lang="en-US"/>
        </a:p>
      </dgm:t>
    </dgm:pt>
    <dgm:pt modelId="{4524C1FF-15DD-1147-93F9-51BAF418E21A}" type="sibTrans" cxnId="{5AD9D336-BE38-194E-811E-7E12BBE25B96}">
      <dgm:prSet/>
      <dgm:spPr/>
      <dgm:t>
        <a:bodyPr/>
        <a:lstStyle/>
        <a:p>
          <a:endParaRPr lang="en-US"/>
        </a:p>
      </dgm:t>
    </dgm:pt>
    <dgm:pt modelId="{D15CAE06-7F65-9F48-80DB-2CC14CF66348}">
      <dgm:prSet/>
      <dgm:spPr/>
      <dgm:t>
        <a:bodyPr/>
        <a:lstStyle/>
        <a:p>
          <a:pPr rtl="0"/>
          <a:r>
            <a:rPr lang="en-US" b="0" dirty="0">
              <a:latin typeface="+mj-lt"/>
            </a:rPr>
            <a:t>OpenBSD uses Blowfish block cipher based hash algorithm called Bcrypt</a:t>
          </a:r>
        </a:p>
      </dgm:t>
    </dgm:pt>
    <dgm:pt modelId="{D6376A66-32AB-B047-99C8-6045DF3AB8A5}" type="parTrans" cxnId="{7E1C2240-1663-6544-9CCC-00DF2A307237}">
      <dgm:prSet/>
      <dgm:spPr/>
      <dgm:t>
        <a:bodyPr/>
        <a:lstStyle/>
        <a:p>
          <a:endParaRPr lang="en-US"/>
        </a:p>
      </dgm:t>
    </dgm:pt>
    <dgm:pt modelId="{94C63C10-BFD8-1141-A841-F01B9ABFDA8E}" type="sibTrans" cxnId="{7E1C2240-1663-6544-9CCC-00DF2A307237}">
      <dgm:prSet/>
      <dgm:spPr/>
      <dgm:t>
        <a:bodyPr/>
        <a:lstStyle/>
        <a:p>
          <a:endParaRPr lang="en-US"/>
        </a:p>
      </dgm:t>
    </dgm:pt>
    <dgm:pt modelId="{D956C8D7-C6AC-1443-A153-9320D58913BF}">
      <dgm:prSet/>
      <dgm:spPr/>
      <dgm:t>
        <a:bodyPr/>
        <a:lstStyle/>
        <a:p>
          <a:pPr rtl="0"/>
          <a:r>
            <a:rPr lang="en-US" b="0" dirty="0">
              <a:latin typeface="+mj-lt"/>
            </a:rPr>
            <a:t>Most secure version of Unix hash/salt scheme</a:t>
          </a:r>
        </a:p>
      </dgm:t>
    </dgm:pt>
    <dgm:pt modelId="{A4E83292-F811-5E46-B2D2-9963C9CBBF4D}" type="parTrans" cxnId="{7BD9A7C5-D255-3941-A27A-3DC48ED6D1A8}">
      <dgm:prSet/>
      <dgm:spPr/>
      <dgm:t>
        <a:bodyPr/>
        <a:lstStyle/>
        <a:p>
          <a:endParaRPr lang="en-US"/>
        </a:p>
      </dgm:t>
    </dgm:pt>
    <dgm:pt modelId="{EDC666D4-8A9F-034C-A05C-59EC70CCC6C4}" type="sibTrans" cxnId="{7BD9A7C5-D255-3941-A27A-3DC48ED6D1A8}">
      <dgm:prSet/>
      <dgm:spPr/>
      <dgm:t>
        <a:bodyPr/>
        <a:lstStyle/>
        <a:p>
          <a:endParaRPr lang="en-US"/>
        </a:p>
      </dgm:t>
    </dgm:pt>
    <dgm:pt modelId="{6EDD5FC6-3EC9-404B-9CBD-E9FBE038590A}">
      <dgm:prSet/>
      <dgm:spPr/>
      <dgm:t>
        <a:bodyPr/>
        <a:lstStyle/>
        <a:p>
          <a:pPr rtl="0"/>
          <a:r>
            <a:rPr lang="en-US" b="0" dirty="0">
              <a:latin typeface="+mj-lt"/>
            </a:rPr>
            <a:t>Uses 128-bit salt to create    192-bit hash value</a:t>
          </a:r>
        </a:p>
      </dgm:t>
    </dgm:pt>
    <dgm:pt modelId="{AFCA7348-145D-B141-BA03-07B99218DA0C}" type="parTrans" cxnId="{DB7A06D7-EAC1-0943-B094-AF617C6EBAF2}">
      <dgm:prSet/>
      <dgm:spPr/>
      <dgm:t>
        <a:bodyPr/>
        <a:lstStyle/>
        <a:p>
          <a:endParaRPr lang="en-US"/>
        </a:p>
      </dgm:t>
    </dgm:pt>
    <dgm:pt modelId="{E438518E-C857-0A4B-A098-9664CD805583}" type="sibTrans" cxnId="{DB7A06D7-EAC1-0943-B094-AF617C6EBAF2}">
      <dgm:prSet/>
      <dgm:spPr/>
      <dgm:t>
        <a:bodyPr/>
        <a:lstStyle/>
        <a:p>
          <a:endParaRPr lang="en-US"/>
        </a:p>
      </dgm:t>
    </dgm:pt>
    <dgm:pt modelId="{4A901001-B636-3C41-A80F-0872710EC683}" type="pres">
      <dgm:prSet presAssocID="{3E90C60B-2278-F745-AC5A-33796521B02D}" presName="Name0" presStyleCnt="0">
        <dgm:presLayoutVars>
          <dgm:dir/>
          <dgm:resizeHandles val="exact"/>
        </dgm:presLayoutVars>
      </dgm:prSet>
      <dgm:spPr/>
    </dgm:pt>
    <dgm:pt modelId="{53609C79-7B52-F849-B3E3-6AB99B6D27D0}" type="pres">
      <dgm:prSet presAssocID="{3E90C60B-2278-F745-AC5A-33796521B02D}" presName="arrow" presStyleLbl="bgShp" presStyleIdx="0" presStyleCnt="1"/>
      <dgm:spPr>
        <a:ln>
          <a:solidFill>
            <a:srgbClr val="0E0A99"/>
          </a:solidFill>
        </a:ln>
      </dgm:spPr>
    </dgm:pt>
    <dgm:pt modelId="{B6593A0E-C264-6647-B39A-BAF46C78A3A7}" type="pres">
      <dgm:prSet presAssocID="{3E90C60B-2278-F745-AC5A-33796521B02D}" presName="points" presStyleCnt="0"/>
      <dgm:spPr/>
    </dgm:pt>
    <dgm:pt modelId="{B97488FC-9117-DA46-9293-8CFF266A66F1}" type="pres">
      <dgm:prSet presAssocID="{0F75A5C8-3A7E-8747-93A3-F055ECB2BFE2}" presName="compositeA" presStyleCnt="0"/>
      <dgm:spPr/>
    </dgm:pt>
    <dgm:pt modelId="{367F4C7F-00DA-A04E-AE55-1964B28CA6B7}" type="pres">
      <dgm:prSet presAssocID="{0F75A5C8-3A7E-8747-93A3-F055ECB2BFE2}" presName="textA" presStyleLbl="revTx" presStyleIdx="0" presStyleCnt="3">
        <dgm:presLayoutVars>
          <dgm:bulletEnabled val="1"/>
        </dgm:presLayoutVars>
      </dgm:prSet>
      <dgm:spPr/>
    </dgm:pt>
    <dgm:pt modelId="{66B322AE-1A24-904E-9164-10938B2826B2}" type="pres">
      <dgm:prSet presAssocID="{0F75A5C8-3A7E-8747-93A3-F055ECB2BFE2}" presName="circleA" presStyleLbl="node1" presStyleIdx="0" presStyleCnt="3"/>
      <dgm:spPr>
        <a:solidFill>
          <a:schemeClr val="accent1"/>
        </a:solidFill>
        <a:ln>
          <a:solidFill>
            <a:srgbClr val="0E0A99"/>
          </a:solidFill>
        </a:ln>
        <a:effectLst>
          <a:innerShdw blurRad="63500" dist="50800" dir="13500000">
            <a:srgbClr val="000000">
              <a:alpha val="50000"/>
            </a:srgbClr>
          </a:innerShdw>
        </a:effectLst>
      </dgm:spPr>
    </dgm:pt>
    <dgm:pt modelId="{65A9C68D-83A0-1149-B578-8CF2959EBA54}" type="pres">
      <dgm:prSet presAssocID="{0F75A5C8-3A7E-8747-93A3-F055ECB2BFE2}" presName="spaceA" presStyleCnt="0"/>
      <dgm:spPr/>
    </dgm:pt>
    <dgm:pt modelId="{FFECEEAD-B211-2548-92D9-359B70DBA45B}" type="pres">
      <dgm:prSet presAssocID="{F68F6A02-8CA5-DE4E-8630-CFE0BF47A599}" presName="space" presStyleCnt="0"/>
      <dgm:spPr/>
    </dgm:pt>
    <dgm:pt modelId="{B58774CB-CFD6-7C4E-8B1B-FF90F965C8AA}" type="pres">
      <dgm:prSet presAssocID="{1896B82C-A797-1742-9C75-9E3DFEB1AE31}" presName="compositeB" presStyleCnt="0"/>
      <dgm:spPr/>
    </dgm:pt>
    <dgm:pt modelId="{EA1AA598-B9CD-5844-8E01-F1F1D8265817}" type="pres">
      <dgm:prSet presAssocID="{1896B82C-A797-1742-9C75-9E3DFEB1AE31}" presName="textB" presStyleLbl="revTx" presStyleIdx="1" presStyleCnt="3">
        <dgm:presLayoutVars>
          <dgm:bulletEnabled val="1"/>
        </dgm:presLayoutVars>
      </dgm:prSet>
      <dgm:spPr/>
    </dgm:pt>
    <dgm:pt modelId="{995AF48A-CF50-7049-B347-398F41F04A91}" type="pres">
      <dgm:prSet presAssocID="{1896B82C-A797-1742-9C75-9E3DFEB1AE31}" presName="circleB" presStyleLbl="node1" presStyleIdx="1" presStyleCnt="3"/>
      <dgm:spPr>
        <a:ln>
          <a:solidFill>
            <a:srgbClr val="0E0A99"/>
          </a:solidFill>
        </a:ln>
        <a:effectLst>
          <a:innerShdw blurRad="63500" dist="50800" dir="13500000">
            <a:srgbClr val="000000">
              <a:alpha val="50000"/>
            </a:srgbClr>
          </a:innerShdw>
        </a:effectLst>
      </dgm:spPr>
    </dgm:pt>
    <dgm:pt modelId="{35A04B78-B415-C048-ABDA-EC4BD763C8B9}" type="pres">
      <dgm:prSet presAssocID="{1896B82C-A797-1742-9C75-9E3DFEB1AE31}" presName="spaceB" presStyleCnt="0"/>
      <dgm:spPr/>
    </dgm:pt>
    <dgm:pt modelId="{7853F669-BE74-3E48-9946-AE457094024E}" type="pres">
      <dgm:prSet presAssocID="{00EB2AD5-6E61-A741-8970-04D0A1A9199B}" presName="space" presStyleCnt="0"/>
      <dgm:spPr/>
    </dgm:pt>
    <dgm:pt modelId="{DE31617B-FA5F-504C-96E7-466C9CDD3E3E}" type="pres">
      <dgm:prSet presAssocID="{D15CAE06-7F65-9F48-80DB-2CC14CF66348}" presName="compositeA" presStyleCnt="0"/>
      <dgm:spPr/>
    </dgm:pt>
    <dgm:pt modelId="{93A11318-3ADD-CC44-BBB9-987C9916C54F}" type="pres">
      <dgm:prSet presAssocID="{D15CAE06-7F65-9F48-80DB-2CC14CF66348}" presName="textA" presStyleLbl="revTx" presStyleIdx="2" presStyleCnt="3">
        <dgm:presLayoutVars>
          <dgm:bulletEnabled val="1"/>
        </dgm:presLayoutVars>
      </dgm:prSet>
      <dgm:spPr/>
    </dgm:pt>
    <dgm:pt modelId="{EDF5C529-7B3C-974A-A357-9988E66E655B}" type="pres">
      <dgm:prSet presAssocID="{D15CAE06-7F65-9F48-80DB-2CC14CF66348}" presName="circleA" presStyleLbl="node1" presStyleIdx="2" presStyleCnt="3"/>
      <dgm:spPr>
        <a:ln>
          <a:solidFill>
            <a:srgbClr val="0E0A99"/>
          </a:solidFill>
        </a:ln>
        <a:effectLst>
          <a:innerShdw blurRad="63500" dist="50800" dir="13500000">
            <a:srgbClr val="000000">
              <a:alpha val="50000"/>
            </a:srgbClr>
          </a:innerShdw>
        </a:effectLst>
      </dgm:spPr>
    </dgm:pt>
    <dgm:pt modelId="{E739411D-7792-1A4C-A1AB-A0912FA1F4CF}" type="pres">
      <dgm:prSet presAssocID="{D15CAE06-7F65-9F48-80DB-2CC14CF66348}" presName="spaceA" presStyleCnt="0"/>
      <dgm:spPr/>
    </dgm:pt>
  </dgm:ptLst>
  <dgm:cxnLst>
    <dgm:cxn modelId="{8FABF80A-57D2-3B42-AB07-FD4F611AB2E5}" srcId="{3E90C60B-2278-F745-AC5A-33796521B02D}" destId="{1896B82C-A797-1742-9C75-9E3DFEB1AE31}" srcOrd="1" destOrd="0" parTransId="{FB591668-E428-7445-9F7D-0D74DC391EAD}" sibTransId="{00EB2AD5-6E61-A741-8970-04D0A1A9199B}"/>
    <dgm:cxn modelId="{C4428917-E452-4F41-B3B1-4F9560776599}" srcId="{1896B82C-A797-1742-9C75-9E3DFEB1AE31}" destId="{555DDBA8-D549-194D-BC68-E1AC433CFAF7}" srcOrd="1" destOrd="0" parTransId="{F1D3CDBD-F9B3-DF41-B73D-186BAF58CB57}" sibTransId="{18608FC1-0E13-BB43-AEC4-99C2C1F9DFFB}"/>
    <dgm:cxn modelId="{0C43E718-104C-6244-B6EC-9913A151718C}" type="presOf" srcId="{08DABAD2-E22D-5143-8C0F-EB2F1932ECF2}" destId="{EA1AA598-B9CD-5844-8E01-F1F1D8265817}" srcOrd="0" destOrd="3" presId="urn:microsoft.com/office/officeart/2005/8/layout/hProcess11"/>
    <dgm:cxn modelId="{3F20E91B-52B7-E04E-A948-E58AAD5AE0C0}" srcId="{1896B82C-A797-1742-9C75-9E3DFEB1AE31}" destId="{A3690C24-22AC-814E-8D72-593CB918BBBE}" srcOrd="0" destOrd="0" parTransId="{F2EB7F28-3672-EA49-BDBD-3EB18BBE988B}" sibTransId="{E52BD782-1C96-9640-B632-FEBC7CB58E95}"/>
    <dgm:cxn modelId="{965F2F35-3C79-974D-8981-0A1BD0D19547}" type="presOf" srcId="{0F75A5C8-3A7E-8747-93A3-F055ECB2BFE2}" destId="{367F4C7F-00DA-A04E-AE55-1964B28CA6B7}" srcOrd="0" destOrd="0" presId="urn:microsoft.com/office/officeart/2005/8/layout/hProcess11"/>
    <dgm:cxn modelId="{5AD9D336-BE38-194E-811E-7E12BBE25B96}" srcId="{1896B82C-A797-1742-9C75-9E3DFEB1AE31}" destId="{C3EF4980-3DE8-6247-8785-340132DC8CA7}" srcOrd="3" destOrd="0" parTransId="{6B57B79F-8A1E-354C-AA03-096E346AF29E}" sibTransId="{4524C1FF-15DD-1147-93F9-51BAF418E21A}"/>
    <dgm:cxn modelId="{7E1C2240-1663-6544-9CCC-00DF2A307237}" srcId="{3E90C60B-2278-F745-AC5A-33796521B02D}" destId="{D15CAE06-7F65-9F48-80DB-2CC14CF66348}" srcOrd="2" destOrd="0" parTransId="{D6376A66-32AB-B047-99C8-6045DF3AB8A5}" sibTransId="{94C63C10-BFD8-1141-A841-F01B9ABFDA8E}"/>
    <dgm:cxn modelId="{8E51DE51-A8B6-ED42-A7E5-723F7979557F}" type="presOf" srcId="{A3690C24-22AC-814E-8D72-593CB918BBBE}" destId="{EA1AA598-B9CD-5844-8E01-F1F1D8265817}" srcOrd="0" destOrd="1" presId="urn:microsoft.com/office/officeart/2005/8/layout/hProcess11"/>
    <dgm:cxn modelId="{E279C471-58A4-9C4A-AB6B-CE6039C6173A}" type="presOf" srcId="{6EDD5FC6-3EC9-404B-9CBD-E9FBE038590A}" destId="{93A11318-3ADD-CC44-BBB9-987C9916C54F}" srcOrd="0" destOrd="2" presId="urn:microsoft.com/office/officeart/2005/8/layout/hProcess11"/>
    <dgm:cxn modelId="{6EC4458B-DB3F-8240-BECD-0A7848B35DB2}" srcId="{3E90C60B-2278-F745-AC5A-33796521B02D}" destId="{0F75A5C8-3A7E-8747-93A3-F055ECB2BFE2}" srcOrd="0" destOrd="0" parTransId="{3D5DF99B-FE20-4440-87E9-A516B7239775}" sibTransId="{F68F6A02-8CA5-DE4E-8630-CFE0BF47A599}"/>
    <dgm:cxn modelId="{F35CAB99-4506-DC48-B741-79D2C3CFE26F}" type="presOf" srcId="{3E90C60B-2278-F745-AC5A-33796521B02D}" destId="{4A901001-B636-3C41-A80F-0872710EC683}" srcOrd="0" destOrd="0" presId="urn:microsoft.com/office/officeart/2005/8/layout/hProcess11"/>
    <dgm:cxn modelId="{DAD0DB99-2278-8240-9B98-B7844CBFAD9C}" type="presOf" srcId="{1896B82C-A797-1742-9C75-9E3DFEB1AE31}" destId="{EA1AA598-B9CD-5844-8E01-F1F1D8265817}" srcOrd="0" destOrd="0" presId="urn:microsoft.com/office/officeart/2005/8/layout/hProcess11"/>
    <dgm:cxn modelId="{2C85E79B-F761-FF42-A859-611AAFE4D4C1}" srcId="{1896B82C-A797-1742-9C75-9E3DFEB1AE31}" destId="{08DABAD2-E22D-5143-8C0F-EB2F1932ECF2}" srcOrd="2" destOrd="0" parTransId="{34F2AF3F-C203-2F49-9B5C-9BC8DBE136B0}" sibTransId="{2EB1905E-98A0-B84E-AD77-F0A6A793D06C}"/>
    <dgm:cxn modelId="{D4E79EA7-923C-5B45-9F2D-0353C78CE311}" type="presOf" srcId="{555DDBA8-D549-194D-BC68-E1AC433CFAF7}" destId="{EA1AA598-B9CD-5844-8E01-F1F1D8265817}" srcOrd="0" destOrd="2" presId="urn:microsoft.com/office/officeart/2005/8/layout/hProcess11"/>
    <dgm:cxn modelId="{7BD9A7C5-D255-3941-A27A-3DC48ED6D1A8}" srcId="{D15CAE06-7F65-9F48-80DB-2CC14CF66348}" destId="{D956C8D7-C6AC-1443-A153-9320D58913BF}" srcOrd="0" destOrd="0" parTransId="{A4E83292-F811-5E46-B2D2-9963C9CBBF4D}" sibTransId="{EDC666D4-8A9F-034C-A05C-59EC70CCC6C4}"/>
    <dgm:cxn modelId="{30CF88CA-BC81-F740-A29F-DD6D3AED9A05}" type="presOf" srcId="{C3EF4980-3DE8-6247-8785-340132DC8CA7}" destId="{EA1AA598-B9CD-5844-8E01-F1F1D8265817}" srcOrd="0" destOrd="4" presId="urn:microsoft.com/office/officeart/2005/8/layout/hProcess11"/>
    <dgm:cxn modelId="{DB7A06D7-EAC1-0943-B094-AF617C6EBAF2}" srcId="{D15CAE06-7F65-9F48-80DB-2CC14CF66348}" destId="{6EDD5FC6-3EC9-404B-9CBD-E9FBE038590A}" srcOrd="1" destOrd="0" parTransId="{AFCA7348-145D-B141-BA03-07B99218DA0C}" sibTransId="{E438518E-C857-0A4B-A098-9664CD805583}"/>
    <dgm:cxn modelId="{F5430BE1-D6CA-1C46-B7AC-CC5BD57B72FD}" type="presOf" srcId="{D15CAE06-7F65-9F48-80DB-2CC14CF66348}" destId="{93A11318-3ADD-CC44-BBB9-987C9916C54F}" srcOrd="0" destOrd="0" presId="urn:microsoft.com/office/officeart/2005/8/layout/hProcess11"/>
    <dgm:cxn modelId="{538DB0E2-4ABF-EB4F-B060-496456318418}" type="presOf" srcId="{D956C8D7-C6AC-1443-A153-9320D58913BF}" destId="{93A11318-3ADD-CC44-BBB9-987C9916C54F}" srcOrd="0" destOrd="1" presId="urn:microsoft.com/office/officeart/2005/8/layout/hProcess11"/>
    <dgm:cxn modelId="{66688322-3241-2A44-8E5E-4A02A0964355}" type="presParOf" srcId="{4A901001-B636-3C41-A80F-0872710EC683}" destId="{53609C79-7B52-F849-B3E3-6AB99B6D27D0}" srcOrd="0" destOrd="0" presId="urn:microsoft.com/office/officeart/2005/8/layout/hProcess11"/>
    <dgm:cxn modelId="{1891B240-75E8-BB49-8E55-82B47F4FFB37}" type="presParOf" srcId="{4A901001-B636-3C41-A80F-0872710EC683}" destId="{B6593A0E-C264-6647-B39A-BAF46C78A3A7}" srcOrd="1" destOrd="0" presId="urn:microsoft.com/office/officeart/2005/8/layout/hProcess11"/>
    <dgm:cxn modelId="{DA17B4CF-C694-C541-ACBD-B68D43532BBB}" type="presParOf" srcId="{B6593A0E-C264-6647-B39A-BAF46C78A3A7}" destId="{B97488FC-9117-DA46-9293-8CFF266A66F1}" srcOrd="0" destOrd="0" presId="urn:microsoft.com/office/officeart/2005/8/layout/hProcess11"/>
    <dgm:cxn modelId="{038831C5-82AF-494C-A05E-021CCF9C959D}" type="presParOf" srcId="{B97488FC-9117-DA46-9293-8CFF266A66F1}" destId="{367F4C7F-00DA-A04E-AE55-1964B28CA6B7}" srcOrd="0" destOrd="0" presId="urn:microsoft.com/office/officeart/2005/8/layout/hProcess11"/>
    <dgm:cxn modelId="{FA043317-D819-4C4F-8E44-CC5C96B7BE31}" type="presParOf" srcId="{B97488FC-9117-DA46-9293-8CFF266A66F1}" destId="{66B322AE-1A24-904E-9164-10938B2826B2}" srcOrd="1" destOrd="0" presId="urn:microsoft.com/office/officeart/2005/8/layout/hProcess11"/>
    <dgm:cxn modelId="{6EE903E0-BDA2-BE48-ADE1-C2428CC8A142}" type="presParOf" srcId="{B97488FC-9117-DA46-9293-8CFF266A66F1}" destId="{65A9C68D-83A0-1149-B578-8CF2959EBA54}" srcOrd="2" destOrd="0" presId="urn:microsoft.com/office/officeart/2005/8/layout/hProcess11"/>
    <dgm:cxn modelId="{9A781B57-A9B7-204D-B9C5-893DF92E6B65}" type="presParOf" srcId="{B6593A0E-C264-6647-B39A-BAF46C78A3A7}" destId="{FFECEEAD-B211-2548-92D9-359B70DBA45B}" srcOrd="1" destOrd="0" presId="urn:microsoft.com/office/officeart/2005/8/layout/hProcess11"/>
    <dgm:cxn modelId="{65F04FF9-0A0F-E940-A761-2BF1B1BB0AD4}" type="presParOf" srcId="{B6593A0E-C264-6647-B39A-BAF46C78A3A7}" destId="{B58774CB-CFD6-7C4E-8B1B-FF90F965C8AA}" srcOrd="2" destOrd="0" presId="urn:microsoft.com/office/officeart/2005/8/layout/hProcess11"/>
    <dgm:cxn modelId="{C285DC81-7ABA-944F-8DA8-287D28F0E0DC}" type="presParOf" srcId="{B58774CB-CFD6-7C4E-8B1B-FF90F965C8AA}" destId="{EA1AA598-B9CD-5844-8E01-F1F1D8265817}" srcOrd="0" destOrd="0" presId="urn:microsoft.com/office/officeart/2005/8/layout/hProcess11"/>
    <dgm:cxn modelId="{3440DB62-52E9-A848-80C1-810C506A1A16}" type="presParOf" srcId="{B58774CB-CFD6-7C4E-8B1B-FF90F965C8AA}" destId="{995AF48A-CF50-7049-B347-398F41F04A91}" srcOrd="1" destOrd="0" presId="urn:microsoft.com/office/officeart/2005/8/layout/hProcess11"/>
    <dgm:cxn modelId="{3CC76147-1900-F24E-B832-754494CCF563}" type="presParOf" srcId="{B58774CB-CFD6-7C4E-8B1B-FF90F965C8AA}" destId="{35A04B78-B415-C048-ABDA-EC4BD763C8B9}" srcOrd="2" destOrd="0" presId="urn:microsoft.com/office/officeart/2005/8/layout/hProcess11"/>
    <dgm:cxn modelId="{73FD0762-BA29-3F47-B09F-57B1BF85A28E}" type="presParOf" srcId="{B6593A0E-C264-6647-B39A-BAF46C78A3A7}" destId="{7853F669-BE74-3E48-9946-AE457094024E}" srcOrd="3" destOrd="0" presId="urn:microsoft.com/office/officeart/2005/8/layout/hProcess11"/>
    <dgm:cxn modelId="{BF1B3D5F-CAF7-A74F-B656-4ABF051A6D45}" type="presParOf" srcId="{B6593A0E-C264-6647-B39A-BAF46C78A3A7}" destId="{DE31617B-FA5F-504C-96E7-466C9CDD3E3E}" srcOrd="4" destOrd="0" presId="urn:microsoft.com/office/officeart/2005/8/layout/hProcess11"/>
    <dgm:cxn modelId="{FE09854A-A846-E643-82CE-454A3B49FBF0}" type="presParOf" srcId="{DE31617B-FA5F-504C-96E7-466C9CDD3E3E}" destId="{93A11318-3ADD-CC44-BBB9-987C9916C54F}" srcOrd="0" destOrd="0" presId="urn:microsoft.com/office/officeart/2005/8/layout/hProcess11"/>
    <dgm:cxn modelId="{4680D7AD-CFAD-9649-A6C9-00BEE08D50E9}" type="presParOf" srcId="{DE31617B-FA5F-504C-96E7-466C9CDD3E3E}" destId="{EDF5C529-7B3C-974A-A357-9988E66E655B}" srcOrd="1" destOrd="0" presId="urn:microsoft.com/office/officeart/2005/8/layout/hProcess11"/>
    <dgm:cxn modelId="{F0207142-D960-784D-B668-D3CA44193BFC}" type="presParOf" srcId="{DE31617B-FA5F-504C-96E7-466C9CDD3E3E}" destId="{E739411D-7792-1A4C-A1AB-A0912FA1F4CF}" srcOrd="2" destOrd="0" presId="urn:microsoft.com/office/officeart/2005/8/layout/hProcess1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478C9008-82C0-C949-96F1-CC6FBB077F21}" type="doc">
      <dgm:prSet loTypeId="urn:microsoft.com/office/officeart/2005/8/layout/matrix3" loCatId="" qsTypeId="urn:microsoft.com/office/officeart/2005/8/quickstyle/simple4" qsCatId="simple" csTypeId="urn:microsoft.com/office/officeart/2005/8/colors/accent1_2" csCatId="accent1"/>
      <dgm:spPr/>
      <dgm:t>
        <a:bodyPr/>
        <a:lstStyle/>
        <a:p>
          <a:endParaRPr lang="en-US"/>
        </a:p>
      </dgm:t>
    </dgm:pt>
    <dgm:pt modelId="{BBCCE486-D003-9F47-A879-B1503AE3A9C0}">
      <dgm:prSet/>
      <dgm:spPr/>
      <dgm:t>
        <a:bodyPr/>
        <a:lstStyle/>
        <a:p>
          <a:pPr rtl="0"/>
          <a:r>
            <a:rPr lang="en-US"/>
            <a:t>Dictionary attacks</a:t>
          </a:r>
        </a:p>
      </dgm:t>
    </dgm:pt>
    <dgm:pt modelId="{DD7F5FB6-E726-CB48-90CA-680322705085}" type="parTrans" cxnId="{A5AB7E63-7EA8-CC4A-9F52-B76D3773FB71}">
      <dgm:prSet/>
      <dgm:spPr/>
      <dgm:t>
        <a:bodyPr/>
        <a:lstStyle/>
        <a:p>
          <a:endParaRPr lang="en-US"/>
        </a:p>
      </dgm:t>
    </dgm:pt>
    <dgm:pt modelId="{E6F73963-0ED4-C048-A44F-A61692AE148F}" type="sibTrans" cxnId="{A5AB7E63-7EA8-CC4A-9F52-B76D3773FB71}">
      <dgm:prSet/>
      <dgm:spPr/>
      <dgm:t>
        <a:bodyPr/>
        <a:lstStyle/>
        <a:p>
          <a:endParaRPr lang="en-US"/>
        </a:p>
      </dgm:t>
    </dgm:pt>
    <dgm:pt modelId="{D027BA27-679C-9944-8687-060F5F67C43B}">
      <dgm:prSet/>
      <dgm:spPr/>
      <dgm:t>
        <a:bodyPr/>
        <a:lstStyle/>
        <a:p>
          <a:pPr rtl="0"/>
          <a:r>
            <a:rPr lang="en-US"/>
            <a:t>Develop a large dictionary of possible passwords and try each against the password file</a:t>
          </a:r>
        </a:p>
      </dgm:t>
    </dgm:pt>
    <dgm:pt modelId="{2531265C-944D-3542-AA28-B8C981EC9B5A}" type="parTrans" cxnId="{60CC5EE3-942A-914D-BFB4-6F74B6A44EE9}">
      <dgm:prSet/>
      <dgm:spPr/>
      <dgm:t>
        <a:bodyPr/>
        <a:lstStyle/>
        <a:p>
          <a:endParaRPr lang="en-US"/>
        </a:p>
      </dgm:t>
    </dgm:pt>
    <dgm:pt modelId="{D6B84638-ED5D-454A-84A2-2CC845A73CA3}" type="sibTrans" cxnId="{60CC5EE3-942A-914D-BFB4-6F74B6A44EE9}">
      <dgm:prSet/>
      <dgm:spPr/>
      <dgm:t>
        <a:bodyPr/>
        <a:lstStyle/>
        <a:p>
          <a:endParaRPr lang="en-US"/>
        </a:p>
      </dgm:t>
    </dgm:pt>
    <dgm:pt modelId="{9B8BC059-1ADB-DF4E-BE69-2BC8CF5410F2}">
      <dgm:prSet/>
      <dgm:spPr/>
      <dgm:t>
        <a:bodyPr/>
        <a:lstStyle/>
        <a:p>
          <a:pPr rtl="0"/>
          <a:r>
            <a:rPr lang="en-US"/>
            <a:t>Each password must be hashed using each salt value and then compared to stored hash values</a:t>
          </a:r>
        </a:p>
      </dgm:t>
    </dgm:pt>
    <dgm:pt modelId="{75BCD549-6E10-4743-A9BF-766CC66C6DE4}" type="parTrans" cxnId="{DABB26C7-922F-1F4C-A248-DF0090560746}">
      <dgm:prSet/>
      <dgm:spPr/>
      <dgm:t>
        <a:bodyPr/>
        <a:lstStyle/>
        <a:p>
          <a:endParaRPr lang="en-US"/>
        </a:p>
      </dgm:t>
    </dgm:pt>
    <dgm:pt modelId="{0A723921-ADC2-9647-9B4A-8A1286BCEBA4}" type="sibTrans" cxnId="{DABB26C7-922F-1F4C-A248-DF0090560746}">
      <dgm:prSet/>
      <dgm:spPr/>
      <dgm:t>
        <a:bodyPr/>
        <a:lstStyle/>
        <a:p>
          <a:endParaRPr lang="en-US"/>
        </a:p>
      </dgm:t>
    </dgm:pt>
    <dgm:pt modelId="{591501B4-2940-6C4E-9D1E-21244EEF576C}">
      <dgm:prSet/>
      <dgm:spPr/>
      <dgm:t>
        <a:bodyPr/>
        <a:lstStyle/>
        <a:p>
          <a:pPr rtl="0"/>
          <a:r>
            <a:rPr lang="en-US"/>
            <a:t>Rainbow table attacks</a:t>
          </a:r>
        </a:p>
      </dgm:t>
    </dgm:pt>
    <dgm:pt modelId="{4CE23651-5495-CF4D-AF49-815271E7438E}" type="parTrans" cxnId="{DA5E68E9-7247-3A49-BA93-A814347B4EA8}">
      <dgm:prSet/>
      <dgm:spPr/>
      <dgm:t>
        <a:bodyPr/>
        <a:lstStyle/>
        <a:p>
          <a:endParaRPr lang="en-US"/>
        </a:p>
      </dgm:t>
    </dgm:pt>
    <dgm:pt modelId="{F901134E-0DA6-DB40-A31C-4FE32CC1F029}" type="sibTrans" cxnId="{DA5E68E9-7247-3A49-BA93-A814347B4EA8}">
      <dgm:prSet/>
      <dgm:spPr/>
      <dgm:t>
        <a:bodyPr/>
        <a:lstStyle/>
        <a:p>
          <a:endParaRPr lang="en-US"/>
        </a:p>
      </dgm:t>
    </dgm:pt>
    <dgm:pt modelId="{45CA037C-3F1B-D641-95FF-04D49842CB14}">
      <dgm:prSet/>
      <dgm:spPr/>
      <dgm:t>
        <a:bodyPr/>
        <a:lstStyle/>
        <a:p>
          <a:pPr rtl="0"/>
          <a:r>
            <a:rPr lang="en-US"/>
            <a:t>Pre-compute tables of hash values for all salts</a:t>
          </a:r>
        </a:p>
      </dgm:t>
    </dgm:pt>
    <dgm:pt modelId="{F83FF084-B9EC-4C4C-8E70-5A01B9E787CC}" type="parTrans" cxnId="{AE1CB58F-D1C0-3347-9399-1C9749517482}">
      <dgm:prSet/>
      <dgm:spPr/>
      <dgm:t>
        <a:bodyPr/>
        <a:lstStyle/>
        <a:p>
          <a:endParaRPr lang="en-US"/>
        </a:p>
      </dgm:t>
    </dgm:pt>
    <dgm:pt modelId="{352755A1-0C6D-6346-A15D-7AF3DD3F56F6}" type="sibTrans" cxnId="{AE1CB58F-D1C0-3347-9399-1C9749517482}">
      <dgm:prSet/>
      <dgm:spPr/>
      <dgm:t>
        <a:bodyPr/>
        <a:lstStyle/>
        <a:p>
          <a:endParaRPr lang="en-US"/>
        </a:p>
      </dgm:t>
    </dgm:pt>
    <dgm:pt modelId="{ED84DDDE-AF93-3B43-A14C-8427D5FA587C}">
      <dgm:prSet/>
      <dgm:spPr/>
      <dgm:t>
        <a:bodyPr/>
        <a:lstStyle/>
        <a:p>
          <a:pPr rtl="0"/>
          <a:r>
            <a:rPr lang="en-US"/>
            <a:t>A mammoth table of hash values </a:t>
          </a:r>
        </a:p>
      </dgm:t>
    </dgm:pt>
    <dgm:pt modelId="{4F2F3588-2BD3-6F4A-8CED-855C84300048}" type="parTrans" cxnId="{156369F0-454A-7C43-BB16-8946F686AB7C}">
      <dgm:prSet/>
      <dgm:spPr/>
      <dgm:t>
        <a:bodyPr/>
        <a:lstStyle/>
        <a:p>
          <a:endParaRPr lang="en-US"/>
        </a:p>
      </dgm:t>
    </dgm:pt>
    <dgm:pt modelId="{1B11BFDB-B10E-9742-985D-F362842D6484}" type="sibTrans" cxnId="{156369F0-454A-7C43-BB16-8946F686AB7C}">
      <dgm:prSet/>
      <dgm:spPr/>
      <dgm:t>
        <a:bodyPr/>
        <a:lstStyle/>
        <a:p>
          <a:endParaRPr lang="en-US"/>
        </a:p>
      </dgm:t>
    </dgm:pt>
    <dgm:pt modelId="{2580AB64-0450-174A-9695-C1608E1A0188}">
      <dgm:prSet/>
      <dgm:spPr/>
      <dgm:t>
        <a:bodyPr/>
        <a:lstStyle/>
        <a:p>
          <a:pPr rtl="0"/>
          <a:r>
            <a:rPr lang="en-US"/>
            <a:t>Can be countered by using a sufficiently large salt value and a sufficiently large hash length</a:t>
          </a:r>
        </a:p>
      </dgm:t>
    </dgm:pt>
    <dgm:pt modelId="{B71E9235-8262-1341-BBCA-B6E48619912A}" type="parTrans" cxnId="{C8FA68B9-C630-E344-AC99-B3688484FB06}">
      <dgm:prSet/>
      <dgm:spPr/>
      <dgm:t>
        <a:bodyPr/>
        <a:lstStyle/>
        <a:p>
          <a:endParaRPr lang="en-US"/>
        </a:p>
      </dgm:t>
    </dgm:pt>
    <dgm:pt modelId="{55D0168F-1895-C542-BEEC-15468CAC92A4}" type="sibTrans" cxnId="{C8FA68B9-C630-E344-AC99-B3688484FB06}">
      <dgm:prSet/>
      <dgm:spPr/>
      <dgm:t>
        <a:bodyPr/>
        <a:lstStyle/>
        <a:p>
          <a:endParaRPr lang="en-US"/>
        </a:p>
      </dgm:t>
    </dgm:pt>
    <dgm:pt modelId="{FD4900DA-4EAC-6F41-B14D-3991671DDE33}">
      <dgm:prSet/>
      <dgm:spPr/>
      <dgm:t>
        <a:bodyPr/>
        <a:lstStyle/>
        <a:p>
          <a:pPr rtl="0"/>
          <a:r>
            <a:rPr lang="en-US"/>
            <a:t>Password crackers exploit the fact that people choose easily guessable passwords</a:t>
          </a:r>
        </a:p>
      </dgm:t>
    </dgm:pt>
    <dgm:pt modelId="{A128D6A0-54BD-0347-94FF-02B2E6110BF6}" type="parTrans" cxnId="{3BEF1249-BABB-6541-8798-242866D37C5A}">
      <dgm:prSet/>
      <dgm:spPr/>
      <dgm:t>
        <a:bodyPr/>
        <a:lstStyle/>
        <a:p>
          <a:endParaRPr lang="en-US"/>
        </a:p>
      </dgm:t>
    </dgm:pt>
    <dgm:pt modelId="{B7EEB9EC-7074-BE4D-82E1-3868DD5BB25C}" type="sibTrans" cxnId="{3BEF1249-BABB-6541-8798-242866D37C5A}">
      <dgm:prSet/>
      <dgm:spPr/>
      <dgm:t>
        <a:bodyPr/>
        <a:lstStyle/>
        <a:p>
          <a:endParaRPr lang="en-US"/>
        </a:p>
      </dgm:t>
    </dgm:pt>
    <dgm:pt modelId="{474E4F79-37A6-AE4B-90F2-9B7A67FB40DB}">
      <dgm:prSet/>
      <dgm:spPr/>
      <dgm:t>
        <a:bodyPr/>
        <a:lstStyle/>
        <a:p>
          <a:pPr rtl="0"/>
          <a:r>
            <a:rPr lang="en-US"/>
            <a:t>Shorter password lengths are also easier to crack</a:t>
          </a:r>
        </a:p>
      </dgm:t>
    </dgm:pt>
    <dgm:pt modelId="{47BB7629-47BD-2F44-8F62-794E1508D380}" type="parTrans" cxnId="{1C760BB9-DF3A-D546-85A2-15D7FA5E05AC}">
      <dgm:prSet/>
      <dgm:spPr/>
      <dgm:t>
        <a:bodyPr/>
        <a:lstStyle/>
        <a:p>
          <a:endParaRPr lang="en-US"/>
        </a:p>
      </dgm:t>
    </dgm:pt>
    <dgm:pt modelId="{83327295-888B-CF49-830C-8E64132BC9A8}" type="sibTrans" cxnId="{1C760BB9-DF3A-D546-85A2-15D7FA5E05AC}">
      <dgm:prSet/>
      <dgm:spPr/>
      <dgm:t>
        <a:bodyPr/>
        <a:lstStyle/>
        <a:p>
          <a:endParaRPr lang="en-US"/>
        </a:p>
      </dgm:t>
    </dgm:pt>
    <dgm:pt modelId="{3C8E3EA8-8253-EB4C-B661-E8106B9652B5}">
      <dgm:prSet/>
      <dgm:spPr/>
      <dgm:t>
        <a:bodyPr/>
        <a:lstStyle/>
        <a:p>
          <a:pPr rtl="0"/>
          <a:r>
            <a:rPr lang="en-US"/>
            <a:t>John the Ripper</a:t>
          </a:r>
        </a:p>
      </dgm:t>
    </dgm:pt>
    <dgm:pt modelId="{13DCE8B7-11DB-464E-B63E-E8A2403DD401}" type="parTrans" cxnId="{4622402C-FFBD-D943-BD2C-3E148ECA7F58}">
      <dgm:prSet/>
      <dgm:spPr/>
      <dgm:t>
        <a:bodyPr/>
        <a:lstStyle/>
        <a:p>
          <a:endParaRPr lang="en-US"/>
        </a:p>
      </dgm:t>
    </dgm:pt>
    <dgm:pt modelId="{3D95F127-1203-F148-9254-656C449186C8}" type="sibTrans" cxnId="{4622402C-FFBD-D943-BD2C-3E148ECA7F58}">
      <dgm:prSet/>
      <dgm:spPr/>
      <dgm:t>
        <a:bodyPr/>
        <a:lstStyle/>
        <a:p>
          <a:endParaRPr lang="en-US"/>
        </a:p>
      </dgm:t>
    </dgm:pt>
    <dgm:pt modelId="{68F9C917-0065-EC4D-B0EF-9BF52CA52ABD}">
      <dgm:prSet/>
      <dgm:spPr/>
      <dgm:t>
        <a:bodyPr/>
        <a:lstStyle/>
        <a:p>
          <a:pPr rtl="0"/>
          <a:r>
            <a:rPr lang="en-US"/>
            <a:t>Open-source password cracker first developed in in 1996</a:t>
          </a:r>
        </a:p>
      </dgm:t>
    </dgm:pt>
    <dgm:pt modelId="{BB832485-C922-A947-B86A-CCBF480C3B73}" type="parTrans" cxnId="{B2D87CC1-8722-104A-BD97-C18D5475D4E7}">
      <dgm:prSet/>
      <dgm:spPr/>
      <dgm:t>
        <a:bodyPr/>
        <a:lstStyle/>
        <a:p>
          <a:endParaRPr lang="en-US"/>
        </a:p>
      </dgm:t>
    </dgm:pt>
    <dgm:pt modelId="{207CB597-8EC5-844F-A22C-7EA79A3AC4D6}" type="sibTrans" cxnId="{B2D87CC1-8722-104A-BD97-C18D5475D4E7}">
      <dgm:prSet/>
      <dgm:spPr/>
      <dgm:t>
        <a:bodyPr/>
        <a:lstStyle/>
        <a:p>
          <a:endParaRPr lang="en-US"/>
        </a:p>
      </dgm:t>
    </dgm:pt>
    <dgm:pt modelId="{545C78C1-8F4A-3044-BC0E-952D77129478}">
      <dgm:prSet/>
      <dgm:spPr/>
      <dgm:t>
        <a:bodyPr/>
        <a:lstStyle/>
        <a:p>
          <a:pPr rtl="0"/>
          <a:r>
            <a:rPr lang="en-US"/>
            <a:t>Uses a combination of brute-force and dictionary techniques</a:t>
          </a:r>
        </a:p>
      </dgm:t>
    </dgm:pt>
    <dgm:pt modelId="{0035AB4E-DF83-A544-A155-F9EB8355ADAA}" type="parTrans" cxnId="{B9A54167-E256-CA41-888B-0CF3E4AF52ED}">
      <dgm:prSet/>
      <dgm:spPr/>
      <dgm:t>
        <a:bodyPr/>
        <a:lstStyle/>
        <a:p>
          <a:endParaRPr lang="en-US"/>
        </a:p>
      </dgm:t>
    </dgm:pt>
    <dgm:pt modelId="{2E4D7121-7956-8A42-998A-03F9F6DA01E8}" type="sibTrans" cxnId="{B9A54167-E256-CA41-888B-0CF3E4AF52ED}">
      <dgm:prSet/>
      <dgm:spPr/>
      <dgm:t>
        <a:bodyPr/>
        <a:lstStyle/>
        <a:p>
          <a:endParaRPr lang="en-US"/>
        </a:p>
      </dgm:t>
    </dgm:pt>
    <dgm:pt modelId="{55564003-4868-BA42-A749-C6E1A17BB86C}" type="pres">
      <dgm:prSet presAssocID="{478C9008-82C0-C949-96F1-CC6FBB077F21}" presName="matrix" presStyleCnt="0">
        <dgm:presLayoutVars>
          <dgm:chMax val="1"/>
          <dgm:dir/>
          <dgm:resizeHandles val="exact"/>
        </dgm:presLayoutVars>
      </dgm:prSet>
      <dgm:spPr/>
    </dgm:pt>
    <dgm:pt modelId="{D9121F6E-90E6-6945-ACF9-519CE5143683}" type="pres">
      <dgm:prSet presAssocID="{478C9008-82C0-C949-96F1-CC6FBB077F21}" presName="diamond" presStyleLbl="bgShp" presStyleIdx="0" presStyleCnt="1"/>
      <dgm:spPr/>
    </dgm:pt>
    <dgm:pt modelId="{38BA154D-3448-C247-9480-F48D86360482}" type="pres">
      <dgm:prSet presAssocID="{478C9008-82C0-C949-96F1-CC6FBB077F21}" presName="quad1" presStyleLbl="node1" presStyleIdx="0" presStyleCnt="4">
        <dgm:presLayoutVars>
          <dgm:chMax val="0"/>
          <dgm:chPref val="0"/>
          <dgm:bulletEnabled val="1"/>
        </dgm:presLayoutVars>
      </dgm:prSet>
      <dgm:spPr/>
    </dgm:pt>
    <dgm:pt modelId="{E594EFE1-0725-5945-B830-29EC1BECF1D1}" type="pres">
      <dgm:prSet presAssocID="{478C9008-82C0-C949-96F1-CC6FBB077F21}" presName="quad2" presStyleLbl="node1" presStyleIdx="1" presStyleCnt="4">
        <dgm:presLayoutVars>
          <dgm:chMax val="0"/>
          <dgm:chPref val="0"/>
          <dgm:bulletEnabled val="1"/>
        </dgm:presLayoutVars>
      </dgm:prSet>
      <dgm:spPr/>
    </dgm:pt>
    <dgm:pt modelId="{D43425A1-F2CE-2843-B729-57B95437EA87}" type="pres">
      <dgm:prSet presAssocID="{478C9008-82C0-C949-96F1-CC6FBB077F21}" presName="quad3" presStyleLbl="node1" presStyleIdx="2" presStyleCnt="4">
        <dgm:presLayoutVars>
          <dgm:chMax val="0"/>
          <dgm:chPref val="0"/>
          <dgm:bulletEnabled val="1"/>
        </dgm:presLayoutVars>
      </dgm:prSet>
      <dgm:spPr/>
    </dgm:pt>
    <dgm:pt modelId="{17C992AA-187E-DF43-AC6D-09A34233146C}" type="pres">
      <dgm:prSet presAssocID="{478C9008-82C0-C949-96F1-CC6FBB077F21}" presName="quad4" presStyleLbl="node1" presStyleIdx="3" presStyleCnt="4">
        <dgm:presLayoutVars>
          <dgm:chMax val="0"/>
          <dgm:chPref val="0"/>
          <dgm:bulletEnabled val="1"/>
        </dgm:presLayoutVars>
      </dgm:prSet>
      <dgm:spPr/>
    </dgm:pt>
  </dgm:ptLst>
  <dgm:cxnLst>
    <dgm:cxn modelId="{53E6A306-3AE5-8D4F-B8F6-91979A3EE26F}" type="presOf" srcId="{FD4900DA-4EAC-6F41-B14D-3991671DDE33}" destId="{D43425A1-F2CE-2843-B729-57B95437EA87}" srcOrd="0" destOrd="0" presId="urn:microsoft.com/office/officeart/2005/8/layout/matrix3"/>
    <dgm:cxn modelId="{5A8EDA0A-E1B5-9C42-B379-AF649A893B61}" type="presOf" srcId="{68F9C917-0065-EC4D-B0EF-9BF52CA52ABD}" destId="{17C992AA-187E-DF43-AC6D-09A34233146C}" srcOrd="0" destOrd="1" presId="urn:microsoft.com/office/officeart/2005/8/layout/matrix3"/>
    <dgm:cxn modelId="{D6308D1D-6EE8-C449-8E85-F2B96C3B1030}" type="presOf" srcId="{591501B4-2940-6C4E-9D1E-21244EEF576C}" destId="{E594EFE1-0725-5945-B830-29EC1BECF1D1}" srcOrd="0" destOrd="0" presId="urn:microsoft.com/office/officeart/2005/8/layout/matrix3"/>
    <dgm:cxn modelId="{4622402C-FFBD-D943-BD2C-3E148ECA7F58}" srcId="{478C9008-82C0-C949-96F1-CC6FBB077F21}" destId="{3C8E3EA8-8253-EB4C-B661-E8106B9652B5}" srcOrd="3" destOrd="0" parTransId="{13DCE8B7-11DB-464E-B63E-E8A2403DD401}" sibTransId="{3D95F127-1203-F148-9254-656C449186C8}"/>
    <dgm:cxn modelId="{51681833-92FC-EA41-A606-615788466393}" type="presOf" srcId="{D027BA27-679C-9944-8687-060F5F67C43B}" destId="{38BA154D-3448-C247-9480-F48D86360482}" srcOrd="0" destOrd="1" presId="urn:microsoft.com/office/officeart/2005/8/layout/matrix3"/>
    <dgm:cxn modelId="{5D064A3A-BFB3-0141-A913-D0A96E31D4B9}" type="presOf" srcId="{2580AB64-0450-174A-9695-C1608E1A0188}" destId="{E594EFE1-0725-5945-B830-29EC1BECF1D1}" srcOrd="0" destOrd="3" presId="urn:microsoft.com/office/officeart/2005/8/layout/matrix3"/>
    <dgm:cxn modelId="{AA73E346-1502-FC4C-A93D-A33EC08937B0}" type="presOf" srcId="{BBCCE486-D003-9F47-A879-B1503AE3A9C0}" destId="{38BA154D-3448-C247-9480-F48D86360482}" srcOrd="0" destOrd="0" presId="urn:microsoft.com/office/officeart/2005/8/layout/matrix3"/>
    <dgm:cxn modelId="{3BEF1249-BABB-6541-8798-242866D37C5A}" srcId="{478C9008-82C0-C949-96F1-CC6FBB077F21}" destId="{FD4900DA-4EAC-6F41-B14D-3991671DDE33}" srcOrd="2" destOrd="0" parTransId="{A128D6A0-54BD-0347-94FF-02B2E6110BF6}" sibTransId="{B7EEB9EC-7074-BE4D-82E1-3868DD5BB25C}"/>
    <dgm:cxn modelId="{A5AB7E63-7EA8-CC4A-9F52-B76D3773FB71}" srcId="{478C9008-82C0-C949-96F1-CC6FBB077F21}" destId="{BBCCE486-D003-9F47-A879-B1503AE3A9C0}" srcOrd="0" destOrd="0" parTransId="{DD7F5FB6-E726-CB48-90CA-680322705085}" sibTransId="{E6F73963-0ED4-C048-A44F-A61692AE148F}"/>
    <dgm:cxn modelId="{B9A54167-E256-CA41-888B-0CF3E4AF52ED}" srcId="{3C8E3EA8-8253-EB4C-B661-E8106B9652B5}" destId="{545C78C1-8F4A-3044-BC0E-952D77129478}" srcOrd="1" destOrd="0" parTransId="{0035AB4E-DF83-A544-A155-F9EB8355ADAA}" sibTransId="{2E4D7121-7956-8A42-998A-03F9F6DA01E8}"/>
    <dgm:cxn modelId="{4B711B6E-D57C-9344-A83B-AE9EA9F09D3B}" type="presOf" srcId="{545C78C1-8F4A-3044-BC0E-952D77129478}" destId="{17C992AA-187E-DF43-AC6D-09A34233146C}" srcOrd="0" destOrd="2" presId="urn:microsoft.com/office/officeart/2005/8/layout/matrix3"/>
    <dgm:cxn modelId="{AE1CB58F-D1C0-3347-9399-1C9749517482}" srcId="{591501B4-2940-6C4E-9D1E-21244EEF576C}" destId="{45CA037C-3F1B-D641-95FF-04D49842CB14}" srcOrd="0" destOrd="0" parTransId="{F83FF084-B9EC-4C4C-8E70-5A01B9E787CC}" sibTransId="{352755A1-0C6D-6346-A15D-7AF3DD3F56F6}"/>
    <dgm:cxn modelId="{17914AA0-A43A-2A4B-A288-A39839BB8080}" type="presOf" srcId="{ED84DDDE-AF93-3B43-A14C-8427D5FA587C}" destId="{E594EFE1-0725-5945-B830-29EC1BECF1D1}" srcOrd="0" destOrd="2" presId="urn:microsoft.com/office/officeart/2005/8/layout/matrix3"/>
    <dgm:cxn modelId="{DF0F3DB6-0A45-8B43-8C4C-5F7DE75F54F3}" type="presOf" srcId="{9B8BC059-1ADB-DF4E-BE69-2BC8CF5410F2}" destId="{38BA154D-3448-C247-9480-F48D86360482}" srcOrd="0" destOrd="2" presId="urn:microsoft.com/office/officeart/2005/8/layout/matrix3"/>
    <dgm:cxn modelId="{1C760BB9-DF3A-D546-85A2-15D7FA5E05AC}" srcId="{FD4900DA-4EAC-6F41-B14D-3991671DDE33}" destId="{474E4F79-37A6-AE4B-90F2-9B7A67FB40DB}" srcOrd="0" destOrd="0" parTransId="{47BB7629-47BD-2F44-8F62-794E1508D380}" sibTransId="{83327295-888B-CF49-830C-8E64132BC9A8}"/>
    <dgm:cxn modelId="{C8FA68B9-C630-E344-AC99-B3688484FB06}" srcId="{591501B4-2940-6C4E-9D1E-21244EEF576C}" destId="{2580AB64-0450-174A-9695-C1608E1A0188}" srcOrd="2" destOrd="0" parTransId="{B71E9235-8262-1341-BBCA-B6E48619912A}" sibTransId="{55D0168F-1895-C542-BEEC-15468CAC92A4}"/>
    <dgm:cxn modelId="{919504C0-DF88-DC40-8D4D-5D4121596C61}" type="presOf" srcId="{3C8E3EA8-8253-EB4C-B661-E8106B9652B5}" destId="{17C992AA-187E-DF43-AC6D-09A34233146C}" srcOrd="0" destOrd="0" presId="urn:microsoft.com/office/officeart/2005/8/layout/matrix3"/>
    <dgm:cxn modelId="{B2D87CC1-8722-104A-BD97-C18D5475D4E7}" srcId="{3C8E3EA8-8253-EB4C-B661-E8106B9652B5}" destId="{68F9C917-0065-EC4D-B0EF-9BF52CA52ABD}" srcOrd="0" destOrd="0" parTransId="{BB832485-C922-A947-B86A-CCBF480C3B73}" sibTransId="{207CB597-8EC5-844F-A22C-7EA79A3AC4D6}"/>
    <dgm:cxn modelId="{DABB26C7-922F-1F4C-A248-DF0090560746}" srcId="{BBCCE486-D003-9F47-A879-B1503AE3A9C0}" destId="{9B8BC059-1ADB-DF4E-BE69-2BC8CF5410F2}" srcOrd="1" destOrd="0" parTransId="{75BCD549-6E10-4743-A9BF-766CC66C6DE4}" sibTransId="{0A723921-ADC2-9647-9B4A-8A1286BCEBA4}"/>
    <dgm:cxn modelId="{8A50A2D9-42E6-B04E-921B-F68087335934}" type="presOf" srcId="{478C9008-82C0-C949-96F1-CC6FBB077F21}" destId="{55564003-4868-BA42-A749-C6E1A17BB86C}" srcOrd="0" destOrd="0" presId="urn:microsoft.com/office/officeart/2005/8/layout/matrix3"/>
    <dgm:cxn modelId="{60CC5EE3-942A-914D-BFB4-6F74B6A44EE9}" srcId="{BBCCE486-D003-9F47-A879-B1503AE3A9C0}" destId="{D027BA27-679C-9944-8687-060F5F67C43B}" srcOrd="0" destOrd="0" parTransId="{2531265C-944D-3542-AA28-B8C981EC9B5A}" sibTransId="{D6B84638-ED5D-454A-84A2-2CC845A73CA3}"/>
    <dgm:cxn modelId="{DA5E68E9-7247-3A49-BA93-A814347B4EA8}" srcId="{478C9008-82C0-C949-96F1-CC6FBB077F21}" destId="{591501B4-2940-6C4E-9D1E-21244EEF576C}" srcOrd="1" destOrd="0" parTransId="{4CE23651-5495-CF4D-AF49-815271E7438E}" sibTransId="{F901134E-0DA6-DB40-A31C-4FE32CC1F029}"/>
    <dgm:cxn modelId="{592A5AEA-78BB-5440-8356-CB190EF96EDD}" type="presOf" srcId="{474E4F79-37A6-AE4B-90F2-9B7A67FB40DB}" destId="{D43425A1-F2CE-2843-B729-57B95437EA87}" srcOrd="0" destOrd="1" presId="urn:microsoft.com/office/officeart/2005/8/layout/matrix3"/>
    <dgm:cxn modelId="{156369F0-454A-7C43-BB16-8946F686AB7C}" srcId="{591501B4-2940-6C4E-9D1E-21244EEF576C}" destId="{ED84DDDE-AF93-3B43-A14C-8427D5FA587C}" srcOrd="1" destOrd="0" parTransId="{4F2F3588-2BD3-6F4A-8CED-855C84300048}" sibTransId="{1B11BFDB-B10E-9742-985D-F362842D6484}"/>
    <dgm:cxn modelId="{FFCA1EF6-EB1A-EA4C-90B6-6B547F740980}" type="presOf" srcId="{45CA037C-3F1B-D641-95FF-04D49842CB14}" destId="{E594EFE1-0725-5945-B830-29EC1BECF1D1}" srcOrd="0" destOrd="1" presId="urn:microsoft.com/office/officeart/2005/8/layout/matrix3"/>
    <dgm:cxn modelId="{6855EB68-B4C1-AE42-9FCC-A10FDE27645A}" type="presParOf" srcId="{55564003-4868-BA42-A749-C6E1A17BB86C}" destId="{D9121F6E-90E6-6945-ACF9-519CE5143683}" srcOrd="0" destOrd="0" presId="urn:microsoft.com/office/officeart/2005/8/layout/matrix3"/>
    <dgm:cxn modelId="{ABBB8DC5-ECEE-F644-8AFA-9D8CAC6961FC}" type="presParOf" srcId="{55564003-4868-BA42-A749-C6E1A17BB86C}" destId="{38BA154D-3448-C247-9480-F48D86360482}" srcOrd="1" destOrd="0" presId="urn:microsoft.com/office/officeart/2005/8/layout/matrix3"/>
    <dgm:cxn modelId="{207EA70F-6FB8-EE42-A691-8E828B7481A7}" type="presParOf" srcId="{55564003-4868-BA42-A749-C6E1A17BB86C}" destId="{E594EFE1-0725-5945-B830-29EC1BECF1D1}" srcOrd="2" destOrd="0" presId="urn:microsoft.com/office/officeart/2005/8/layout/matrix3"/>
    <dgm:cxn modelId="{DBC5DAD6-F227-CA4E-A9E4-B445D29CBACD}" type="presParOf" srcId="{55564003-4868-BA42-A749-C6E1A17BB86C}" destId="{D43425A1-F2CE-2843-B729-57B95437EA87}" srcOrd="3" destOrd="0" presId="urn:microsoft.com/office/officeart/2005/8/layout/matrix3"/>
    <dgm:cxn modelId="{9FDF8409-B41C-774A-A9EA-E98E5ED43492}" type="presParOf" srcId="{55564003-4868-BA42-A749-C6E1A17BB86C}" destId="{17C992AA-187E-DF43-AC6D-09A34233146C}"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C32F763-2221-BD43-B91F-502F127CE744}" type="doc">
      <dgm:prSet loTypeId="urn:microsoft.com/office/officeart/2005/8/layout/target2" loCatId="relationship" qsTypeId="urn:microsoft.com/office/officeart/2005/8/quickstyle/simple4" qsCatId="simple" csTypeId="urn:microsoft.com/office/officeart/2005/8/colors/accent1_2" csCatId="accent1" phldr="1"/>
      <dgm:spPr/>
      <dgm:t>
        <a:bodyPr/>
        <a:lstStyle/>
        <a:p>
          <a:endParaRPr lang="en-US"/>
        </a:p>
      </dgm:t>
    </dgm:pt>
    <dgm:pt modelId="{68FDE428-57DE-F640-9664-C4739A227A6F}">
      <dgm:prSet/>
      <dgm:spPr>
        <a:solidFill>
          <a:schemeClr val="accent3">
            <a:lumMod val="75000"/>
          </a:schemeClr>
        </a:solidFill>
      </dgm:spPr>
      <dgm:t>
        <a:bodyPr/>
        <a:lstStyle/>
        <a:p>
          <a:pPr rtl="0"/>
          <a:r>
            <a:rPr lang="en-US" b="1" dirty="0"/>
            <a:t>Can block offline guessing attacks by denying access to encrypted passwords</a:t>
          </a:r>
          <a:endParaRPr lang="en-US" dirty="0"/>
        </a:p>
      </dgm:t>
    </dgm:pt>
    <dgm:pt modelId="{6D09374D-7358-694C-AB64-36D147A10139}" type="parTrans" cxnId="{54E5F474-7964-3B45-AEF7-303376552FBA}">
      <dgm:prSet/>
      <dgm:spPr/>
      <dgm:t>
        <a:bodyPr/>
        <a:lstStyle/>
        <a:p>
          <a:endParaRPr lang="en-US"/>
        </a:p>
      </dgm:t>
    </dgm:pt>
    <dgm:pt modelId="{6E0E90C9-6E81-D745-8048-3B8E23AF33AC}" type="sibTrans" cxnId="{54E5F474-7964-3B45-AEF7-303376552FBA}">
      <dgm:prSet/>
      <dgm:spPr/>
      <dgm:t>
        <a:bodyPr/>
        <a:lstStyle/>
        <a:p>
          <a:endParaRPr lang="en-US"/>
        </a:p>
      </dgm:t>
    </dgm:pt>
    <dgm:pt modelId="{31E38318-D836-4749-95D7-0219DFDF1496}">
      <dgm:prSet/>
      <dgm:spPr/>
      <dgm:t>
        <a:bodyPr/>
        <a:lstStyle/>
        <a:p>
          <a:pPr rtl="0"/>
          <a:r>
            <a:rPr lang="en-US" b="1" dirty="0">
              <a:latin typeface="+mn-lt"/>
            </a:rPr>
            <a:t>Make available only to privileged users</a:t>
          </a:r>
        </a:p>
      </dgm:t>
    </dgm:pt>
    <dgm:pt modelId="{3B2F1069-D130-444F-B264-CDC48CD12D42}" type="parTrans" cxnId="{D6092F8D-83FA-9548-A2F8-7DE72017AFE3}">
      <dgm:prSet/>
      <dgm:spPr/>
      <dgm:t>
        <a:bodyPr/>
        <a:lstStyle/>
        <a:p>
          <a:endParaRPr lang="en-US"/>
        </a:p>
      </dgm:t>
    </dgm:pt>
    <dgm:pt modelId="{87AB6768-2578-8049-9AFE-CE99ADF2FB27}" type="sibTrans" cxnId="{D6092F8D-83FA-9548-A2F8-7DE72017AFE3}">
      <dgm:prSet/>
      <dgm:spPr/>
      <dgm:t>
        <a:bodyPr/>
        <a:lstStyle/>
        <a:p>
          <a:endParaRPr lang="en-US"/>
        </a:p>
      </dgm:t>
    </dgm:pt>
    <dgm:pt modelId="{28DD6895-A689-0542-BA7E-CEFEB6446F7C}">
      <dgm:prSet custT="1"/>
      <dgm:spPr/>
      <dgm:t>
        <a:bodyPr/>
        <a:lstStyle/>
        <a:p>
          <a:pPr rtl="0"/>
          <a:r>
            <a:rPr lang="en-US" sz="1400" b="1" dirty="0"/>
            <a:t>Shadow password file</a:t>
          </a:r>
          <a:endParaRPr lang="en-US" sz="1400" dirty="0"/>
        </a:p>
      </dgm:t>
    </dgm:pt>
    <dgm:pt modelId="{7299A2E4-9465-7B43-BF62-BE1E57125FEF}" type="parTrans" cxnId="{04DC4E28-024D-0044-B352-213BF0801BBF}">
      <dgm:prSet/>
      <dgm:spPr/>
      <dgm:t>
        <a:bodyPr/>
        <a:lstStyle/>
        <a:p>
          <a:endParaRPr lang="en-US"/>
        </a:p>
      </dgm:t>
    </dgm:pt>
    <dgm:pt modelId="{F1927250-0FA3-C94F-BB22-F9ADC248304A}" type="sibTrans" cxnId="{04DC4E28-024D-0044-B352-213BF0801BBF}">
      <dgm:prSet/>
      <dgm:spPr/>
      <dgm:t>
        <a:bodyPr/>
        <a:lstStyle/>
        <a:p>
          <a:endParaRPr lang="en-US"/>
        </a:p>
      </dgm:t>
    </dgm:pt>
    <dgm:pt modelId="{34F7A40D-3FC4-1747-853B-EC575C7FC6C2}">
      <dgm:prSet custT="1"/>
      <dgm:spPr/>
      <dgm:t>
        <a:bodyPr/>
        <a:lstStyle/>
        <a:p>
          <a:pPr rtl="0"/>
          <a:r>
            <a:rPr lang="en-US" sz="4000" b="1" dirty="0">
              <a:solidFill>
                <a:srgbClr val="0000FF"/>
              </a:solidFill>
              <a:effectLst>
                <a:outerShdw blurRad="38100" dist="38100" dir="2700000" algn="tl">
                  <a:srgbClr val="000000">
                    <a:alpha val="43137"/>
                  </a:srgbClr>
                </a:outerShdw>
              </a:effectLst>
            </a:rPr>
            <a:t> </a:t>
          </a:r>
          <a:r>
            <a:rPr lang="en-US" sz="4000" b="1" dirty="0">
              <a:solidFill>
                <a:schemeClr val="tx1"/>
              </a:solidFill>
              <a:effectLst>
                <a:outerShdw blurRad="38100" dist="38100" dir="2700000" algn="tl">
                  <a:srgbClr val="000000">
                    <a:alpha val="43137"/>
                  </a:srgbClr>
                </a:outerShdw>
              </a:effectLst>
            </a:rPr>
            <a:t>V</a:t>
          </a:r>
          <a:r>
            <a:rPr lang="en-US" sz="4000" b="1" dirty="0">
              <a:ln>
                <a:noFill/>
              </a:ln>
              <a:solidFill>
                <a:schemeClr val="tx1"/>
              </a:solidFill>
              <a:effectLst>
                <a:outerShdw blurRad="38100" dist="38100" dir="2700000" algn="tl">
                  <a:srgbClr val="000000">
                    <a:alpha val="43137"/>
                  </a:srgbClr>
                </a:outerShdw>
              </a:effectLst>
            </a:rPr>
            <a:t>ulnerabilities</a:t>
          </a:r>
        </a:p>
        <a:p>
          <a:pPr rtl="0"/>
          <a:endParaRPr lang="en-US" sz="2800" dirty="0">
            <a:solidFill>
              <a:srgbClr val="0000FF"/>
            </a:solidFill>
            <a:effectLst>
              <a:outerShdw blurRad="38100" dist="38100" dir="2700000" algn="tl">
                <a:srgbClr val="000000">
                  <a:alpha val="43137"/>
                </a:srgbClr>
              </a:outerShdw>
            </a:effectLst>
          </a:endParaRPr>
        </a:p>
      </dgm:t>
    </dgm:pt>
    <dgm:pt modelId="{5B87E28E-B7DB-804A-961F-1BBB23C97711}" type="parTrans" cxnId="{2004B95B-55E4-2F44-9AB7-30562166E009}">
      <dgm:prSet/>
      <dgm:spPr/>
      <dgm:t>
        <a:bodyPr/>
        <a:lstStyle/>
        <a:p>
          <a:endParaRPr lang="en-US"/>
        </a:p>
      </dgm:t>
    </dgm:pt>
    <dgm:pt modelId="{9721EFE3-21DF-C241-9E70-821607CCBA74}" type="sibTrans" cxnId="{2004B95B-55E4-2F44-9AB7-30562166E009}">
      <dgm:prSet/>
      <dgm:spPr/>
      <dgm:t>
        <a:bodyPr/>
        <a:lstStyle/>
        <a:p>
          <a:endParaRPr lang="en-US"/>
        </a:p>
      </dgm:t>
    </dgm:pt>
    <dgm:pt modelId="{4B92405E-7386-DD49-BF2D-D9E5DA3FE2F0}">
      <dgm:prSet/>
      <dgm:spPr/>
      <dgm:t>
        <a:bodyPr/>
        <a:lstStyle/>
        <a:p>
          <a:pPr rtl="0"/>
          <a:r>
            <a:rPr lang="en-US" b="1" dirty="0"/>
            <a:t>Weakness in the OS that allows access to the file</a:t>
          </a:r>
          <a:endParaRPr lang="en-US" dirty="0"/>
        </a:p>
      </dgm:t>
    </dgm:pt>
    <dgm:pt modelId="{A4B438EC-6B4B-6044-962D-FB78223A426D}" type="parTrans" cxnId="{97FA67DE-DCE7-FE4F-B565-89612ED58609}">
      <dgm:prSet/>
      <dgm:spPr/>
      <dgm:t>
        <a:bodyPr/>
        <a:lstStyle/>
        <a:p>
          <a:endParaRPr lang="en-US"/>
        </a:p>
      </dgm:t>
    </dgm:pt>
    <dgm:pt modelId="{FBA652CB-EFF6-6849-8850-24336B82D47A}" type="sibTrans" cxnId="{97FA67DE-DCE7-FE4F-B565-89612ED58609}">
      <dgm:prSet/>
      <dgm:spPr/>
      <dgm:t>
        <a:bodyPr/>
        <a:lstStyle/>
        <a:p>
          <a:endParaRPr lang="en-US"/>
        </a:p>
      </dgm:t>
    </dgm:pt>
    <dgm:pt modelId="{F99A301B-CFA0-6843-A889-4F947A626A87}">
      <dgm:prSet/>
      <dgm:spPr/>
      <dgm:t>
        <a:bodyPr/>
        <a:lstStyle/>
        <a:p>
          <a:pPr rtl="0"/>
          <a:r>
            <a:rPr lang="en-US" b="1" dirty="0"/>
            <a:t>Accident with permissions making it readable</a:t>
          </a:r>
          <a:endParaRPr lang="en-US" dirty="0"/>
        </a:p>
      </dgm:t>
    </dgm:pt>
    <dgm:pt modelId="{D6B9CC9E-7689-8F4F-96A4-262510D413A1}" type="parTrans" cxnId="{7A5A3E17-E204-9F48-BF2E-EF316AD9810A}">
      <dgm:prSet/>
      <dgm:spPr/>
      <dgm:t>
        <a:bodyPr/>
        <a:lstStyle/>
        <a:p>
          <a:endParaRPr lang="en-US"/>
        </a:p>
      </dgm:t>
    </dgm:pt>
    <dgm:pt modelId="{93908981-243B-7A42-97F6-104B4A0D257A}" type="sibTrans" cxnId="{7A5A3E17-E204-9F48-BF2E-EF316AD9810A}">
      <dgm:prSet/>
      <dgm:spPr/>
      <dgm:t>
        <a:bodyPr/>
        <a:lstStyle/>
        <a:p>
          <a:endParaRPr lang="en-US"/>
        </a:p>
      </dgm:t>
    </dgm:pt>
    <dgm:pt modelId="{F73FA5BC-8460-1B4E-AFFF-DD93AC6E13BE}">
      <dgm:prSet/>
      <dgm:spPr/>
      <dgm:t>
        <a:bodyPr/>
        <a:lstStyle/>
        <a:p>
          <a:pPr rtl="0"/>
          <a:r>
            <a:rPr lang="en-US" b="1" dirty="0"/>
            <a:t>Users with same password on other systems</a:t>
          </a:r>
          <a:endParaRPr lang="en-US" dirty="0"/>
        </a:p>
      </dgm:t>
    </dgm:pt>
    <dgm:pt modelId="{C072578F-F662-3446-9744-9BC4EBCA0F52}" type="parTrans" cxnId="{7486AD08-7733-FF40-8A2A-D8537E682C87}">
      <dgm:prSet/>
      <dgm:spPr/>
      <dgm:t>
        <a:bodyPr/>
        <a:lstStyle/>
        <a:p>
          <a:endParaRPr lang="en-US"/>
        </a:p>
      </dgm:t>
    </dgm:pt>
    <dgm:pt modelId="{E54DD440-0215-CA4F-AF36-7716E9AF95D0}" type="sibTrans" cxnId="{7486AD08-7733-FF40-8A2A-D8537E682C87}">
      <dgm:prSet/>
      <dgm:spPr/>
      <dgm:t>
        <a:bodyPr/>
        <a:lstStyle/>
        <a:p>
          <a:endParaRPr lang="en-US"/>
        </a:p>
      </dgm:t>
    </dgm:pt>
    <dgm:pt modelId="{977557BE-F6B4-8746-B76C-38A3B931610D}">
      <dgm:prSet/>
      <dgm:spPr/>
      <dgm:t>
        <a:bodyPr/>
        <a:lstStyle/>
        <a:p>
          <a:pPr rtl="0"/>
          <a:r>
            <a:rPr lang="en-US" b="1" dirty="0"/>
            <a:t>Access from backup media</a:t>
          </a:r>
          <a:endParaRPr lang="en-US" dirty="0"/>
        </a:p>
      </dgm:t>
    </dgm:pt>
    <dgm:pt modelId="{09D11E0E-9700-794A-855F-C6F4F72A6645}" type="parTrans" cxnId="{6E905A48-A0BC-DE44-ADAD-9E8D155C10D8}">
      <dgm:prSet/>
      <dgm:spPr/>
      <dgm:t>
        <a:bodyPr/>
        <a:lstStyle/>
        <a:p>
          <a:endParaRPr lang="en-US"/>
        </a:p>
      </dgm:t>
    </dgm:pt>
    <dgm:pt modelId="{A0A67AAD-3126-1D4E-B951-AEE198D0B111}" type="sibTrans" cxnId="{6E905A48-A0BC-DE44-ADAD-9E8D155C10D8}">
      <dgm:prSet/>
      <dgm:spPr/>
      <dgm:t>
        <a:bodyPr/>
        <a:lstStyle/>
        <a:p>
          <a:endParaRPr lang="en-US"/>
        </a:p>
      </dgm:t>
    </dgm:pt>
    <dgm:pt modelId="{7096A47C-9572-5043-862B-F93AFA2462D9}">
      <dgm:prSet/>
      <dgm:spPr/>
      <dgm:t>
        <a:bodyPr/>
        <a:lstStyle/>
        <a:p>
          <a:pPr rtl="0"/>
          <a:r>
            <a:rPr lang="en-US" b="1" dirty="0"/>
            <a:t>Sniff passwords in network traffic</a:t>
          </a:r>
          <a:endParaRPr lang="en-US" dirty="0"/>
        </a:p>
      </dgm:t>
    </dgm:pt>
    <dgm:pt modelId="{0EC4B4D6-E290-A84F-BE45-0FC652995C7C}" type="parTrans" cxnId="{982036D4-1477-184D-AAEC-4F3CF2F59F1A}">
      <dgm:prSet/>
      <dgm:spPr/>
      <dgm:t>
        <a:bodyPr/>
        <a:lstStyle/>
        <a:p>
          <a:endParaRPr lang="en-US"/>
        </a:p>
      </dgm:t>
    </dgm:pt>
    <dgm:pt modelId="{7CDA5326-351A-B947-A169-61D0D134A5DF}" type="sibTrans" cxnId="{982036D4-1477-184D-AAEC-4F3CF2F59F1A}">
      <dgm:prSet/>
      <dgm:spPr/>
      <dgm:t>
        <a:bodyPr/>
        <a:lstStyle/>
        <a:p>
          <a:endParaRPr lang="en-US"/>
        </a:p>
      </dgm:t>
    </dgm:pt>
    <dgm:pt modelId="{CC155AF6-0BC7-7548-8ABF-06049B7D9C73}" type="pres">
      <dgm:prSet presAssocID="{EC32F763-2221-BD43-B91F-502F127CE744}" presName="Name0" presStyleCnt="0">
        <dgm:presLayoutVars>
          <dgm:chMax val="3"/>
          <dgm:chPref val="1"/>
          <dgm:dir/>
          <dgm:animLvl val="lvl"/>
          <dgm:resizeHandles/>
        </dgm:presLayoutVars>
      </dgm:prSet>
      <dgm:spPr/>
    </dgm:pt>
    <dgm:pt modelId="{09A99566-7F54-914F-8AB1-C0BE661F5F95}" type="pres">
      <dgm:prSet presAssocID="{EC32F763-2221-BD43-B91F-502F127CE744}" presName="outerBox" presStyleCnt="0"/>
      <dgm:spPr/>
    </dgm:pt>
    <dgm:pt modelId="{CBAB4F51-D1CF-4443-BE04-6F5ACD740CF2}" type="pres">
      <dgm:prSet presAssocID="{EC32F763-2221-BD43-B91F-502F127CE744}" presName="outerBoxParent" presStyleLbl="node1" presStyleIdx="0" presStyleCnt="2"/>
      <dgm:spPr/>
    </dgm:pt>
    <dgm:pt modelId="{CA8690A8-C658-3345-BB24-13AFD8FC7BB3}" type="pres">
      <dgm:prSet presAssocID="{EC32F763-2221-BD43-B91F-502F127CE744}" presName="outerBoxChildren" presStyleCnt="0"/>
      <dgm:spPr/>
    </dgm:pt>
    <dgm:pt modelId="{955D1949-407F-0449-9ED5-CF9744A5A142}" type="pres">
      <dgm:prSet presAssocID="{31E38318-D836-4749-95D7-0219DFDF1496}" presName="oChild" presStyleLbl="fgAcc1" presStyleIdx="0" presStyleCnt="7">
        <dgm:presLayoutVars>
          <dgm:bulletEnabled val="1"/>
        </dgm:presLayoutVars>
      </dgm:prSet>
      <dgm:spPr/>
    </dgm:pt>
    <dgm:pt modelId="{ABFDD3EF-12F6-B24B-93A4-FB44C3BD5D58}" type="pres">
      <dgm:prSet presAssocID="{87AB6768-2578-8049-9AFE-CE99ADF2FB27}" presName="outerSibTrans" presStyleCnt="0"/>
      <dgm:spPr/>
    </dgm:pt>
    <dgm:pt modelId="{7DDFFBAD-B46D-724C-B292-164A0482CCC6}" type="pres">
      <dgm:prSet presAssocID="{28DD6895-A689-0542-BA7E-CEFEB6446F7C}" presName="oChild" presStyleLbl="fgAcc1" presStyleIdx="1" presStyleCnt="7">
        <dgm:presLayoutVars>
          <dgm:bulletEnabled val="1"/>
        </dgm:presLayoutVars>
      </dgm:prSet>
      <dgm:spPr/>
    </dgm:pt>
    <dgm:pt modelId="{E274AD43-8966-CA4E-A68D-130F44E2C8CF}" type="pres">
      <dgm:prSet presAssocID="{EC32F763-2221-BD43-B91F-502F127CE744}" presName="middleBox" presStyleCnt="0"/>
      <dgm:spPr/>
    </dgm:pt>
    <dgm:pt modelId="{A0C6AC60-17B5-7E4B-BC19-69896EED7098}" type="pres">
      <dgm:prSet presAssocID="{EC32F763-2221-BD43-B91F-502F127CE744}" presName="middleBoxParent" presStyleLbl="node1" presStyleIdx="1" presStyleCnt="2"/>
      <dgm:spPr/>
    </dgm:pt>
    <dgm:pt modelId="{C5E1CCE8-568A-3B46-8240-20B2C451D397}" type="pres">
      <dgm:prSet presAssocID="{EC32F763-2221-BD43-B91F-502F127CE744}" presName="middleBoxChildren" presStyleCnt="0"/>
      <dgm:spPr/>
    </dgm:pt>
    <dgm:pt modelId="{195436B9-F9FB-9E45-AE92-EEE154C28D7E}" type="pres">
      <dgm:prSet presAssocID="{4B92405E-7386-DD49-BF2D-D9E5DA3FE2F0}" presName="mChild" presStyleLbl="fgAcc1" presStyleIdx="2" presStyleCnt="7">
        <dgm:presLayoutVars>
          <dgm:bulletEnabled val="1"/>
        </dgm:presLayoutVars>
      </dgm:prSet>
      <dgm:spPr/>
    </dgm:pt>
    <dgm:pt modelId="{B900D1F2-CE2C-6F46-BC83-AF36120A7ACD}" type="pres">
      <dgm:prSet presAssocID="{FBA652CB-EFF6-6849-8850-24336B82D47A}" presName="middleSibTrans" presStyleCnt="0"/>
      <dgm:spPr/>
    </dgm:pt>
    <dgm:pt modelId="{AF05F6A7-5066-B24E-8586-327B8204F75F}" type="pres">
      <dgm:prSet presAssocID="{F99A301B-CFA0-6843-A889-4F947A626A87}" presName="mChild" presStyleLbl="fgAcc1" presStyleIdx="3" presStyleCnt="7">
        <dgm:presLayoutVars>
          <dgm:bulletEnabled val="1"/>
        </dgm:presLayoutVars>
      </dgm:prSet>
      <dgm:spPr/>
    </dgm:pt>
    <dgm:pt modelId="{5BAB5A4C-168C-0E43-9B39-7727435B11CF}" type="pres">
      <dgm:prSet presAssocID="{93908981-243B-7A42-97F6-104B4A0D257A}" presName="middleSibTrans" presStyleCnt="0"/>
      <dgm:spPr/>
    </dgm:pt>
    <dgm:pt modelId="{063D7BA3-6514-804D-B44C-9600FFACCBE7}" type="pres">
      <dgm:prSet presAssocID="{F73FA5BC-8460-1B4E-AFFF-DD93AC6E13BE}" presName="mChild" presStyleLbl="fgAcc1" presStyleIdx="4" presStyleCnt="7">
        <dgm:presLayoutVars>
          <dgm:bulletEnabled val="1"/>
        </dgm:presLayoutVars>
      </dgm:prSet>
      <dgm:spPr/>
    </dgm:pt>
    <dgm:pt modelId="{D5918893-0AA6-634C-AFD3-20466015D652}" type="pres">
      <dgm:prSet presAssocID="{E54DD440-0215-CA4F-AF36-7716E9AF95D0}" presName="middleSibTrans" presStyleCnt="0"/>
      <dgm:spPr/>
    </dgm:pt>
    <dgm:pt modelId="{8DA745AB-B8AE-C147-94E3-3DAA288D050C}" type="pres">
      <dgm:prSet presAssocID="{977557BE-F6B4-8746-B76C-38A3B931610D}" presName="mChild" presStyleLbl="fgAcc1" presStyleIdx="5" presStyleCnt="7">
        <dgm:presLayoutVars>
          <dgm:bulletEnabled val="1"/>
        </dgm:presLayoutVars>
      </dgm:prSet>
      <dgm:spPr/>
    </dgm:pt>
    <dgm:pt modelId="{C88546F0-F597-D047-9542-933498017FA3}" type="pres">
      <dgm:prSet presAssocID="{A0A67AAD-3126-1D4E-B951-AEE198D0B111}" presName="middleSibTrans" presStyleCnt="0"/>
      <dgm:spPr/>
    </dgm:pt>
    <dgm:pt modelId="{21D0FFE2-CBAA-204F-94B9-2B0C42E67233}" type="pres">
      <dgm:prSet presAssocID="{7096A47C-9572-5043-862B-F93AFA2462D9}" presName="mChild" presStyleLbl="fgAcc1" presStyleIdx="6" presStyleCnt="7">
        <dgm:presLayoutVars>
          <dgm:bulletEnabled val="1"/>
        </dgm:presLayoutVars>
      </dgm:prSet>
      <dgm:spPr/>
    </dgm:pt>
  </dgm:ptLst>
  <dgm:cxnLst>
    <dgm:cxn modelId="{8CB49802-B971-DF48-B025-AA6487C47307}" type="presOf" srcId="{F99A301B-CFA0-6843-A889-4F947A626A87}" destId="{AF05F6A7-5066-B24E-8586-327B8204F75F}" srcOrd="0" destOrd="0" presId="urn:microsoft.com/office/officeart/2005/8/layout/target2"/>
    <dgm:cxn modelId="{5810AC05-D10F-4F41-B53E-EE737E7C1649}" type="presOf" srcId="{28DD6895-A689-0542-BA7E-CEFEB6446F7C}" destId="{7DDFFBAD-B46D-724C-B292-164A0482CCC6}" srcOrd="0" destOrd="0" presId="urn:microsoft.com/office/officeart/2005/8/layout/target2"/>
    <dgm:cxn modelId="{7486AD08-7733-FF40-8A2A-D8537E682C87}" srcId="{34F7A40D-3FC4-1747-853B-EC575C7FC6C2}" destId="{F73FA5BC-8460-1B4E-AFFF-DD93AC6E13BE}" srcOrd="2" destOrd="0" parTransId="{C072578F-F662-3446-9744-9BC4EBCA0F52}" sibTransId="{E54DD440-0215-CA4F-AF36-7716E9AF95D0}"/>
    <dgm:cxn modelId="{7A5A3E17-E204-9F48-BF2E-EF316AD9810A}" srcId="{34F7A40D-3FC4-1747-853B-EC575C7FC6C2}" destId="{F99A301B-CFA0-6843-A889-4F947A626A87}" srcOrd="1" destOrd="0" parTransId="{D6B9CC9E-7689-8F4F-96A4-262510D413A1}" sibTransId="{93908981-243B-7A42-97F6-104B4A0D257A}"/>
    <dgm:cxn modelId="{04DC4E28-024D-0044-B352-213BF0801BBF}" srcId="{68FDE428-57DE-F640-9664-C4739A227A6F}" destId="{28DD6895-A689-0542-BA7E-CEFEB6446F7C}" srcOrd="1" destOrd="0" parTransId="{7299A2E4-9465-7B43-BF62-BE1E57125FEF}" sibTransId="{F1927250-0FA3-C94F-BB22-F9ADC248304A}"/>
    <dgm:cxn modelId="{5CB3FB2D-D022-8C4B-B581-691A7952F7B2}" type="presOf" srcId="{7096A47C-9572-5043-862B-F93AFA2462D9}" destId="{21D0FFE2-CBAA-204F-94B9-2B0C42E67233}" srcOrd="0" destOrd="0" presId="urn:microsoft.com/office/officeart/2005/8/layout/target2"/>
    <dgm:cxn modelId="{B72FE832-F534-3D4D-BC80-4528FE3F3092}" type="presOf" srcId="{4B92405E-7386-DD49-BF2D-D9E5DA3FE2F0}" destId="{195436B9-F9FB-9E45-AE92-EEE154C28D7E}" srcOrd="0" destOrd="0" presId="urn:microsoft.com/office/officeart/2005/8/layout/target2"/>
    <dgm:cxn modelId="{B9915241-4734-7440-95A6-102B5DAD6A10}" type="presOf" srcId="{F73FA5BC-8460-1B4E-AFFF-DD93AC6E13BE}" destId="{063D7BA3-6514-804D-B44C-9600FFACCBE7}" srcOrd="0" destOrd="0" presId="urn:microsoft.com/office/officeart/2005/8/layout/target2"/>
    <dgm:cxn modelId="{6E905A48-A0BC-DE44-ADAD-9E8D155C10D8}" srcId="{34F7A40D-3FC4-1747-853B-EC575C7FC6C2}" destId="{977557BE-F6B4-8746-B76C-38A3B931610D}" srcOrd="3" destOrd="0" parTransId="{09D11E0E-9700-794A-855F-C6F4F72A6645}" sibTransId="{A0A67AAD-3126-1D4E-B951-AEE198D0B111}"/>
    <dgm:cxn modelId="{2004B95B-55E4-2F44-9AB7-30562166E009}" srcId="{EC32F763-2221-BD43-B91F-502F127CE744}" destId="{34F7A40D-3FC4-1747-853B-EC575C7FC6C2}" srcOrd="1" destOrd="0" parTransId="{5B87E28E-B7DB-804A-961F-1BBB23C97711}" sibTransId="{9721EFE3-21DF-C241-9E70-821607CCBA74}"/>
    <dgm:cxn modelId="{D8B19867-39A8-6C4B-9393-11431862544A}" type="presOf" srcId="{31E38318-D836-4749-95D7-0219DFDF1496}" destId="{955D1949-407F-0449-9ED5-CF9744A5A142}" srcOrd="0" destOrd="0" presId="urn:microsoft.com/office/officeart/2005/8/layout/target2"/>
    <dgm:cxn modelId="{54E5F474-7964-3B45-AEF7-303376552FBA}" srcId="{EC32F763-2221-BD43-B91F-502F127CE744}" destId="{68FDE428-57DE-F640-9664-C4739A227A6F}" srcOrd="0" destOrd="0" parTransId="{6D09374D-7358-694C-AB64-36D147A10139}" sibTransId="{6E0E90C9-6E81-D745-8048-3B8E23AF33AC}"/>
    <dgm:cxn modelId="{C8A49076-D80D-F74A-A22F-69B6715FB574}" type="presOf" srcId="{977557BE-F6B4-8746-B76C-38A3B931610D}" destId="{8DA745AB-B8AE-C147-94E3-3DAA288D050C}" srcOrd="0" destOrd="0" presId="urn:microsoft.com/office/officeart/2005/8/layout/target2"/>
    <dgm:cxn modelId="{5AA69E77-ED76-944E-B876-F4730891E10C}" type="presOf" srcId="{68FDE428-57DE-F640-9664-C4739A227A6F}" destId="{CBAB4F51-D1CF-4443-BE04-6F5ACD740CF2}" srcOrd="0" destOrd="0" presId="urn:microsoft.com/office/officeart/2005/8/layout/target2"/>
    <dgm:cxn modelId="{D6092F8D-83FA-9548-A2F8-7DE72017AFE3}" srcId="{68FDE428-57DE-F640-9664-C4739A227A6F}" destId="{31E38318-D836-4749-95D7-0219DFDF1496}" srcOrd="0" destOrd="0" parTransId="{3B2F1069-D130-444F-B264-CDC48CD12D42}" sibTransId="{87AB6768-2578-8049-9AFE-CE99ADF2FB27}"/>
    <dgm:cxn modelId="{50CB2FA0-248B-2B4D-A4A5-CBE389FF961C}" type="presOf" srcId="{34F7A40D-3FC4-1747-853B-EC575C7FC6C2}" destId="{A0C6AC60-17B5-7E4B-BC19-69896EED7098}" srcOrd="0" destOrd="0" presId="urn:microsoft.com/office/officeart/2005/8/layout/target2"/>
    <dgm:cxn modelId="{7F0EAFB9-6ABC-0D4E-8B29-B5C232C48EE5}" type="presOf" srcId="{EC32F763-2221-BD43-B91F-502F127CE744}" destId="{CC155AF6-0BC7-7548-8ABF-06049B7D9C73}" srcOrd="0" destOrd="0" presId="urn:microsoft.com/office/officeart/2005/8/layout/target2"/>
    <dgm:cxn modelId="{982036D4-1477-184D-AAEC-4F3CF2F59F1A}" srcId="{34F7A40D-3FC4-1747-853B-EC575C7FC6C2}" destId="{7096A47C-9572-5043-862B-F93AFA2462D9}" srcOrd="4" destOrd="0" parTransId="{0EC4B4D6-E290-A84F-BE45-0FC652995C7C}" sibTransId="{7CDA5326-351A-B947-A169-61D0D134A5DF}"/>
    <dgm:cxn modelId="{97FA67DE-DCE7-FE4F-B565-89612ED58609}" srcId="{34F7A40D-3FC4-1747-853B-EC575C7FC6C2}" destId="{4B92405E-7386-DD49-BF2D-D9E5DA3FE2F0}" srcOrd="0" destOrd="0" parTransId="{A4B438EC-6B4B-6044-962D-FB78223A426D}" sibTransId="{FBA652CB-EFF6-6849-8850-24336B82D47A}"/>
    <dgm:cxn modelId="{7611CA38-6B34-F54D-9CF2-65F30F57C088}" type="presParOf" srcId="{CC155AF6-0BC7-7548-8ABF-06049B7D9C73}" destId="{09A99566-7F54-914F-8AB1-C0BE661F5F95}" srcOrd="0" destOrd="0" presId="urn:microsoft.com/office/officeart/2005/8/layout/target2"/>
    <dgm:cxn modelId="{30DBE061-C465-974F-8EB1-E62390B8BA84}" type="presParOf" srcId="{09A99566-7F54-914F-8AB1-C0BE661F5F95}" destId="{CBAB4F51-D1CF-4443-BE04-6F5ACD740CF2}" srcOrd="0" destOrd="0" presId="urn:microsoft.com/office/officeart/2005/8/layout/target2"/>
    <dgm:cxn modelId="{1510AB1F-ACBA-304C-9AA4-C59A1695FEB4}" type="presParOf" srcId="{09A99566-7F54-914F-8AB1-C0BE661F5F95}" destId="{CA8690A8-C658-3345-BB24-13AFD8FC7BB3}" srcOrd="1" destOrd="0" presId="urn:microsoft.com/office/officeart/2005/8/layout/target2"/>
    <dgm:cxn modelId="{F16A30DE-02CB-F546-BDCA-CF6FE00DB1A9}" type="presParOf" srcId="{CA8690A8-C658-3345-BB24-13AFD8FC7BB3}" destId="{955D1949-407F-0449-9ED5-CF9744A5A142}" srcOrd="0" destOrd="0" presId="urn:microsoft.com/office/officeart/2005/8/layout/target2"/>
    <dgm:cxn modelId="{3385A789-DD12-D04E-BCD4-152C45F081EB}" type="presParOf" srcId="{CA8690A8-C658-3345-BB24-13AFD8FC7BB3}" destId="{ABFDD3EF-12F6-B24B-93A4-FB44C3BD5D58}" srcOrd="1" destOrd="0" presId="urn:microsoft.com/office/officeart/2005/8/layout/target2"/>
    <dgm:cxn modelId="{C0EA973C-D67E-144E-8C2C-90450AB3300F}" type="presParOf" srcId="{CA8690A8-C658-3345-BB24-13AFD8FC7BB3}" destId="{7DDFFBAD-B46D-724C-B292-164A0482CCC6}" srcOrd="2" destOrd="0" presId="urn:microsoft.com/office/officeart/2005/8/layout/target2"/>
    <dgm:cxn modelId="{3B057A16-02B3-0B42-89BE-D83CA16F1360}" type="presParOf" srcId="{CC155AF6-0BC7-7548-8ABF-06049B7D9C73}" destId="{E274AD43-8966-CA4E-A68D-130F44E2C8CF}" srcOrd="1" destOrd="0" presId="urn:microsoft.com/office/officeart/2005/8/layout/target2"/>
    <dgm:cxn modelId="{2D340538-83D1-6B4C-9199-BB74EF48BD20}" type="presParOf" srcId="{E274AD43-8966-CA4E-A68D-130F44E2C8CF}" destId="{A0C6AC60-17B5-7E4B-BC19-69896EED7098}" srcOrd="0" destOrd="0" presId="urn:microsoft.com/office/officeart/2005/8/layout/target2"/>
    <dgm:cxn modelId="{9C529AD5-8401-A743-A058-0576498444FD}" type="presParOf" srcId="{E274AD43-8966-CA4E-A68D-130F44E2C8CF}" destId="{C5E1CCE8-568A-3B46-8240-20B2C451D397}" srcOrd="1" destOrd="0" presId="urn:microsoft.com/office/officeart/2005/8/layout/target2"/>
    <dgm:cxn modelId="{5C38F68D-2829-D64D-9E35-89E5DE24007A}" type="presParOf" srcId="{C5E1CCE8-568A-3B46-8240-20B2C451D397}" destId="{195436B9-F9FB-9E45-AE92-EEE154C28D7E}" srcOrd="0" destOrd="0" presId="urn:microsoft.com/office/officeart/2005/8/layout/target2"/>
    <dgm:cxn modelId="{58A38F3C-9AB9-AA48-94FD-F33EBB9E53F3}" type="presParOf" srcId="{C5E1CCE8-568A-3B46-8240-20B2C451D397}" destId="{B900D1F2-CE2C-6F46-BC83-AF36120A7ACD}" srcOrd="1" destOrd="0" presId="urn:microsoft.com/office/officeart/2005/8/layout/target2"/>
    <dgm:cxn modelId="{89E25997-9859-9A43-99CA-D08D6C14FBA6}" type="presParOf" srcId="{C5E1CCE8-568A-3B46-8240-20B2C451D397}" destId="{AF05F6A7-5066-B24E-8586-327B8204F75F}" srcOrd="2" destOrd="0" presId="urn:microsoft.com/office/officeart/2005/8/layout/target2"/>
    <dgm:cxn modelId="{D524A509-F69F-6A4D-9546-9B6EF16F9EC3}" type="presParOf" srcId="{C5E1CCE8-568A-3B46-8240-20B2C451D397}" destId="{5BAB5A4C-168C-0E43-9B39-7727435B11CF}" srcOrd="3" destOrd="0" presId="urn:microsoft.com/office/officeart/2005/8/layout/target2"/>
    <dgm:cxn modelId="{A15E348B-1130-AE42-8C80-A3149D87423D}" type="presParOf" srcId="{C5E1CCE8-568A-3B46-8240-20B2C451D397}" destId="{063D7BA3-6514-804D-B44C-9600FFACCBE7}" srcOrd="4" destOrd="0" presId="urn:microsoft.com/office/officeart/2005/8/layout/target2"/>
    <dgm:cxn modelId="{C7DCC163-AF24-4542-A9D8-CE30177D132C}" type="presParOf" srcId="{C5E1CCE8-568A-3B46-8240-20B2C451D397}" destId="{D5918893-0AA6-634C-AFD3-20466015D652}" srcOrd="5" destOrd="0" presId="urn:microsoft.com/office/officeart/2005/8/layout/target2"/>
    <dgm:cxn modelId="{939656C6-4EB7-3D46-BE1B-471FF7DAD726}" type="presParOf" srcId="{C5E1CCE8-568A-3B46-8240-20B2C451D397}" destId="{8DA745AB-B8AE-C147-94E3-3DAA288D050C}" srcOrd="6" destOrd="0" presId="urn:microsoft.com/office/officeart/2005/8/layout/target2"/>
    <dgm:cxn modelId="{8D842952-FBFB-ED4A-A1D5-A9B56F221C17}" type="presParOf" srcId="{C5E1CCE8-568A-3B46-8240-20B2C451D397}" destId="{C88546F0-F597-D047-9542-933498017FA3}" srcOrd="7" destOrd="0" presId="urn:microsoft.com/office/officeart/2005/8/layout/target2"/>
    <dgm:cxn modelId="{BFDA2AAF-A0BA-9844-BB6E-7BF0887768F1}" type="presParOf" srcId="{C5E1CCE8-568A-3B46-8240-20B2C451D397}" destId="{21D0FFE2-CBAA-204F-94B9-2B0C42E67233}" srcOrd="8" destOrd="0" presId="urn:microsoft.com/office/officeart/2005/8/layout/targe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2F7C4421-7743-494C-903B-70BFAA8292D1}" type="doc">
      <dgm:prSet loTypeId="urn:microsoft.com/office/officeart/2005/8/layout/process4" loCatId="process" qsTypeId="urn:microsoft.com/office/officeart/2005/8/quickstyle/simple4" qsCatId="simple" csTypeId="urn:microsoft.com/office/officeart/2005/8/colors/accent1_2" csCatId="accent1" phldr="1"/>
      <dgm:spPr/>
      <dgm:t>
        <a:bodyPr/>
        <a:lstStyle/>
        <a:p>
          <a:endParaRPr lang="en-US"/>
        </a:p>
      </dgm:t>
    </dgm:pt>
    <dgm:pt modelId="{34E72030-0C60-0443-8B17-CF9D2CC015EB}">
      <dgm:prSet custT="1"/>
      <dgm:spPr/>
      <dgm:t>
        <a:bodyPr/>
        <a:lstStyle/>
        <a:p>
          <a:pPr rtl="0"/>
          <a:r>
            <a:rPr lang="en-US" sz="2400" b="1" dirty="0">
              <a:ln>
                <a:noFill/>
              </a:ln>
              <a:solidFill>
                <a:schemeClr val="tx1"/>
              </a:solidFill>
              <a:effectLst/>
            </a:rPr>
            <a:t>User education</a:t>
          </a:r>
        </a:p>
      </dgm:t>
    </dgm:pt>
    <dgm:pt modelId="{42B7A277-2923-534E-8393-8F87431D9BDF}" type="parTrans" cxnId="{E5CDCB7C-6204-7B4E-9C57-C610A4248CC2}">
      <dgm:prSet/>
      <dgm:spPr/>
      <dgm:t>
        <a:bodyPr/>
        <a:lstStyle/>
        <a:p>
          <a:endParaRPr lang="en-US"/>
        </a:p>
      </dgm:t>
    </dgm:pt>
    <dgm:pt modelId="{25D5FD08-8AB5-F94B-8AA0-7AF95B6F071A}" type="sibTrans" cxnId="{E5CDCB7C-6204-7B4E-9C57-C610A4248CC2}">
      <dgm:prSet/>
      <dgm:spPr/>
      <dgm:t>
        <a:bodyPr/>
        <a:lstStyle/>
        <a:p>
          <a:endParaRPr lang="en-US"/>
        </a:p>
      </dgm:t>
    </dgm:pt>
    <dgm:pt modelId="{CB1DDC3C-5413-C445-9A13-4275C2B0FD8C}">
      <dgm:prSet/>
      <dgm:spPr/>
      <dgm:t>
        <a:bodyPr/>
        <a:lstStyle/>
        <a:p>
          <a:pPr rtl="0"/>
          <a:r>
            <a:rPr lang="en-US" b="1" dirty="0"/>
            <a:t>Users can be told the importance of using hard to guess passwords and can be provided with guidelines for selecting strong passwords</a:t>
          </a:r>
          <a:endParaRPr lang="en-US" dirty="0"/>
        </a:p>
      </dgm:t>
    </dgm:pt>
    <dgm:pt modelId="{CAF9889E-2C5C-E04A-A7A0-30D4611D8C41}" type="parTrans" cxnId="{3E28FFA1-FEFC-794E-9A91-5DC4813D97A9}">
      <dgm:prSet/>
      <dgm:spPr/>
      <dgm:t>
        <a:bodyPr/>
        <a:lstStyle/>
        <a:p>
          <a:endParaRPr lang="en-US"/>
        </a:p>
      </dgm:t>
    </dgm:pt>
    <dgm:pt modelId="{5EBD917B-C51F-AE42-BB9C-1839C2AA9B4E}" type="sibTrans" cxnId="{3E28FFA1-FEFC-794E-9A91-5DC4813D97A9}">
      <dgm:prSet/>
      <dgm:spPr/>
      <dgm:t>
        <a:bodyPr/>
        <a:lstStyle/>
        <a:p>
          <a:endParaRPr lang="en-US"/>
        </a:p>
      </dgm:t>
    </dgm:pt>
    <dgm:pt modelId="{588E17AB-9003-C946-94A7-CC6266FC6FC6}">
      <dgm:prSet custT="1"/>
      <dgm:spPr/>
      <dgm:t>
        <a:bodyPr/>
        <a:lstStyle/>
        <a:p>
          <a:pPr rtl="0"/>
          <a:r>
            <a:rPr lang="en-US" sz="2400" b="1" dirty="0">
              <a:ln>
                <a:noFill/>
              </a:ln>
              <a:solidFill>
                <a:schemeClr val="tx1"/>
              </a:solidFill>
              <a:effectLst/>
            </a:rPr>
            <a:t>Computer generated passwords</a:t>
          </a:r>
        </a:p>
      </dgm:t>
    </dgm:pt>
    <dgm:pt modelId="{9FD87379-B3C2-034B-878C-A2A4F8E2BC49}" type="parTrans" cxnId="{693D7D58-0DB7-514A-AD53-3635A6DA9C88}">
      <dgm:prSet/>
      <dgm:spPr/>
      <dgm:t>
        <a:bodyPr/>
        <a:lstStyle/>
        <a:p>
          <a:endParaRPr lang="en-US"/>
        </a:p>
      </dgm:t>
    </dgm:pt>
    <dgm:pt modelId="{2ADF9D27-DEDD-114A-86CA-AFCC808F6E58}" type="sibTrans" cxnId="{693D7D58-0DB7-514A-AD53-3635A6DA9C88}">
      <dgm:prSet/>
      <dgm:spPr/>
      <dgm:t>
        <a:bodyPr/>
        <a:lstStyle/>
        <a:p>
          <a:endParaRPr lang="en-US"/>
        </a:p>
      </dgm:t>
    </dgm:pt>
    <dgm:pt modelId="{210D3FDB-069E-B643-9746-57321C8501D5}">
      <dgm:prSet/>
      <dgm:spPr/>
      <dgm:t>
        <a:bodyPr/>
        <a:lstStyle/>
        <a:p>
          <a:pPr rtl="0"/>
          <a:r>
            <a:rPr lang="en-US" b="1" dirty="0"/>
            <a:t>Users have trouble remembering them</a:t>
          </a:r>
          <a:endParaRPr lang="en-US" dirty="0"/>
        </a:p>
      </dgm:t>
    </dgm:pt>
    <dgm:pt modelId="{EB55D521-EE85-C143-AEDB-015FB9EA03CD}" type="parTrans" cxnId="{34CD2087-8251-1645-B8D0-3FC13896B3B3}">
      <dgm:prSet/>
      <dgm:spPr/>
      <dgm:t>
        <a:bodyPr/>
        <a:lstStyle/>
        <a:p>
          <a:endParaRPr lang="en-US"/>
        </a:p>
      </dgm:t>
    </dgm:pt>
    <dgm:pt modelId="{40AD993A-5B59-FC48-B6B7-4241942AE0FE}" type="sibTrans" cxnId="{34CD2087-8251-1645-B8D0-3FC13896B3B3}">
      <dgm:prSet/>
      <dgm:spPr/>
      <dgm:t>
        <a:bodyPr/>
        <a:lstStyle/>
        <a:p>
          <a:endParaRPr lang="en-US"/>
        </a:p>
      </dgm:t>
    </dgm:pt>
    <dgm:pt modelId="{5A04B812-6B9E-824D-80C7-AF137353AC52}">
      <dgm:prSet custT="1"/>
      <dgm:spPr/>
      <dgm:t>
        <a:bodyPr/>
        <a:lstStyle/>
        <a:p>
          <a:pPr rtl="0"/>
          <a:r>
            <a:rPr lang="en-US" sz="2400" b="1" dirty="0">
              <a:ln>
                <a:noFill/>
              </a:ln>
              <a:solidFill>
                <a:schemeClr val="tx1"/>
              </a:solidFill>
              <a:effectLst/>
            </a:rPr>
            <a:t>Reactive password checking</a:t>
          </a:r>
        </a:p>
      </dgm:t>
    </dgm:pt>
    <dgm:pt modelId="{06F5C964-74CB-8148-8526-30F4A5429BFA}" type="parTrans" cxnId="{09E844B8-B7E2-AE4C-8F90-CA2930797013}">
      <dgm:prSet/>
      <dgm:spPr/>
      <dgm:t>
        <a:bodyPr/>
        <a:lstStyle/>
        <a:p>
          <a:endParaRPr lang="en-US"/>
        </a:p>
      </dgm:t>
    </dgm:pt>
    <dgm:pt modelId="{FC4DA392-EF24-7D40-8DE0-5BE113125EB5}" type="sibTrans" cxnId="{09E844B8-B7E2-AE4C-8F90-CA2930797013}">
      <dgm:prSet/>
      <dgm:spPr/>
      <dgm:t>
        <a:bodyPr/>
        <a:lstStyle/>
        <a:p>
          <a:endParaRPr lang="en-US"/>
        </a:p>
      </dgm:t>
    </dgm:pt>
    <dgm:pt modelId="{12E46908-F5FD-BD42-9196-081A53E4C6C8}">
      <dgm:prSet/>
      <dgm:spPr/>
      <dgm:t>
        <a:bodyPr/>
        <a:lstStyle/>
        <a:p>
          <a:pPr rtl="0"/>
          <a:r>
            <a:rPr lang="en-US" b="1" dirty="0"/>
            <a:t>System periodically runs its own password cracker to find guessable passwords</a:t>
          </a:r>
          <a:endParaRPr lang="en-US" dirty="0"/>
        </a:p>
      </dgm:t>
    </dgm:pt>
    <dgm:pt modelId="{AA85B2E7-69C6-EF4F-8B80-3CBA14904189}" type="parTrans" cxnId="{A4DE716D-D998-684A-A767-33158264FE47}">
      <dgm:prSet/>
      <dgm:spPr/>
      <dgm:t>
        <a:bodyPr/>
        <a:lstStyle/>
        <a:p>
          <a:endParaRPr lang="en-US"/>
        </a:p>
      </dgm:t>
    </dgm:pt>
    <dgm:pt modelId="{7F097837-8F55-D64C-A2F8-C572AF9ED2B9}" type="sibTrans" cxnId="{A4DE716D-D998-684A-A767-33158264FE47}">
      <dgm:prSet/>
      <dgm:spPr/>
      <dgm:t>
        <a:bodyPr/>
        <a:lstStyle/>
        <a:p>
          <a:endParaRPr lang="en-US"/>
        </a:p>
      </dgm:t>
    </dgm:pt>
    <dgm:pt modelId="{975A0467-F42B-A241-9513-0B6CD540ADC0}">
      <dgm:prSet custT="1"/>
      <dgm:spPr/>
      <dgm:t>
        <a:bodyPr/>
        <a:lstStyle/>
        <a:p>
          <a:pPr rtl="0"/>
          <a:r>
            <a:rPr lang="en-US" sz="2400" b="1" dirty="0">
              <a:ln>
                <a:noFill/>
              </a:ln>
              <a:solidFill>
                <a:schemeClr val="tx1"/>
              </a:solidFill>
              <a:effectLst/>
            </a:rPr>
            <a:t>Complex password policy</a:t>
          </a:r>
        </a:p>
      </dgm:t>
    </dgm:pt>
    <dgm:pt modelId="{2D2A6A79-BD38-4F4F-BE8F-C2CADAB04647}" type="parTrans" cxnId="{AFDE664B-C235-6E49-B71D-9047089F19CE}">
      <dgm:prSet/>
      <dgm:spPr/>
      <dgm:t>
        <a:bodyPr/>
        <a:lstStyle/>
        <a:p>
          <a:endParaRPr lang="en-US"/>
        </a:p>
      </dgm:t>
    </dgm:pt>
    <dgm:pt modelId="{047F20C8-C766-B74C-BDCA-58F0DFB857C5}" type="sibTrans" cxnId="{AFDE664B-C235-6E49-B71D-9047089F19CE}">
      <dgm:prSet/>
      <dgm:spPr/>
      <dgm:t>
        <a:bodyPr/>
        <a:lstStyle/>
        <a:p>
          <a:endParaRPr lang="en-US"/>
        </a:p>
      </dgm:t>
    </dgm:pt>
    <dgm:pt modelId="{C48775E6-0E6F-1648-AD4E-674F69B5BD63}">
      <dgm:prSet/>
      <dgm:spPr/>
      <dgm:t>
        <a:bodyPr/>
        <a:lstStyle/>
        <a:p>
          <a:pPr rtl="0"/>
          <a:r>
            <a:rPr lang="en-US" b="1" dirty="0"/>
            <a:t>User is allowed to select their own password, however the system checks to see if the password is allowable, and if  not, rejects it</a:t>
          </a:r>
          <a:endParaRPr lang="en-US" dirty="0"/>
        </a:p>
      </dgm:t>
    </dgm:pt>
    <dgm:pt modelId="{F72FED51-8CF4-0241-86AB-D741B43F07F2}" type="parTrans" cxnId="{CE19C793-E957-E84D-8C9B-C617EC6B08DA}">
      <dgm:prSet/>
      <dgm:spPr/>
      <dgm:t>
        <a:bodyPr/>
        <a:lstStyle/>
        <a:p>
          <a:endParaRPr lang="en-US"/>
        </a:p>
      </dgm:t>
    </dgm:pt>
    <dgm:pt modelId="{0B3058A4-63B2-D04C-A11A-CE9292D1741C}" type="sibTrans" cxnId="{CE19C793-E957-E84D-8C9B-C617EC6B08DA}">
      <dgm:prSet/>
      <dgm:spPr/>
      <dgm:t>
        <a:bodyPr/>
        <a:lstStyle/>
        <a:p>
          <a:endParaRPr lang="en-US"/>
        </a:p>
      </dgm:t>
    </dgm:pt>
    <dgm:pt modelId="{3798FBE5-6439-1B43-B4D4-664FC7AD44C3}">
      <dgm:prSet/>
      <dgm:spPr/>
      <dgm:t>
        <a:bodyPr/>
        <a:lstStyle/>
        <a:p>
          <a:pPr rtl="0"/>
          <a:r>
            <a:rPr lang="en-US" b="1" dirty="0"/>
            <a:t>Goal is to  eliminate guessable passwords while allowing the user to select a password that is memorable</a:t>
          </a:r>
          <a:endParaRPr lang="en-US" dirty="0"/>
        </a:p>
      </dgm:t>
    </dgm:pt>
    <dgm:pt modelId="{0E5B9139-624A-4442-B465-8C8C6223DF54}" type="parTrans" cxnId="{B82929EF-CB43-6642-B522-20B1A310F042}">
      <dgm:prSet/>
      <dgm:spPr/>
      <dgm:t>
        <a:bodyPr/>
        <a:lstStyle/>
        <a:p>
          <a:endParaRPr lang="en-US"/>
        </a:p>
      </dgm:t>
    </dgm:pt>
    <dgm:pt modelId="{588D9ED7-07E0-AB4D-BEFE-8EB52082B51A}" type="sibTrans" cxnId="{B82929EF-CB43-6642-B522-20B1A310F042}">
      <dgm:prSet/>
      <dgm:spPr/>
      <dgm:t>
        <a:bodyPr/>
        <a:lstStyle/>
        <a:p>
          <a:endParaRPr lang="en-US"/>
        </a:p>
      </dgm:t>
    </dgm:pt>
    <dgm:pt modelId="{2374836F-E08C-E849-B671-28C02E307471}" type="pres">
      <dgm:prSet presAssocID="{2F7C4421-7743-494C-903B-70BFAA8292D1}" presName="Name0" presStyleCnt="0">
        <dgm:presLayoutVars>
          <dgm:dir/>
          <dgm:animLvl val="lvl"/>
          <dgm:resizeHandles val="exact"/>
        </dgm:presLayoutVars>
      </dgm:prSet>
      <dgm:spPr/>
    </dgm:pt>
    <dgm:pt modelId="{1E29E8C5-7807-9446-BB28-5614C6BE4638}" type="pres">
      <dgm:prSet presAssocID="{975A0467-F42B-A241-9513-0B6CD540ADC0}" presName="boxAndChildren" presStyleCnt="0"/>
      <dgm:spPr/>
    </dgm:pt>
    <dgm:pt modelId="{DE56FC7C-E6A5-CA48-87EB-19A8AAF4F22C}" type="pres">
      <dgm:prSet presAssocID="{975A0467-F42B-A241-9513-0B6CD540ADC0}" presName="parentTextBox" presStyleLbl="node1" presStyleIdx="0" presStyleCnt="4"/>
      <dgm:spPr/>
    </dgm:pt>
    <dgm:pt modelId="{F858A043-AEB7-DF49-B0C7-99C98D85774A}" type="pres">
      <dgm:prSet presAssocID="{975A0467-F42B-A241-9513-0B6CD540ADC0}" presName="entireBox" presStyleLbl="node1" presStyleIdx="0" presStyleCnt="4" custLinFactNeighborX="-31858" custLinFactNeighborY="189"/>
      <dgm:spPr/>
    </dgm:pt>
    <dgm:pt modelId="{85FAE131-6ECD-D741-A33B-A722526F6B59}" type="pres">
      <dgm:prSet presAssocID="{975A0467-F42B-A241-9513-0B6CD540ADC0}" presName="descendantBox" presStyleCnt="0"/>
      <dgm:spPr/>
    </dgm:pt>
    <dgm:pt modelId="{3C44AD89-49B6-D943-ACA0-428E0665597D}" type="pres">
      <dgm:prSet presAssocID="{C48775E6-0E6F-1648-AD4E-674F69B5BD63}" presName="childTextBox" presStyleLbl="fgAccFollowNode1" presStyleIdx="0" presStyleCnt="5">
        <dgm:presLayoutVars>
          <dgm:bulletEnabled val="1"/>
        </dgm:presLayoutVars>
      </dgm:prSet>
      <dgm:spPr/>
    </dgm:pt>
    <dgm:pt modelId="{81731248-7954-A04A-A7D9-1C4288DF32D6}" type="pres">
      <dgm:prSet presAssocID="{3798FBE5-6439-1B43-B4D4-664FC7AD44C3}" presName="childTextBox" presStyleLbl="fgAccFollowNode1" presStyleIdx="1" presStyleCnt="5">
        <dgm:presLayoutVars>
          <dgm:bulletEnabled val="1"/>
        </dgm:presLayoutVars>
      </dgm:prSet>
      <dgm:spPr/>
    </dgm:pt>
    <dgm:pt modelId="{9AD70124-9B2D-4B41-AA22-AC594AD1CB0F}" type="pres">
      <dgm:prSet presAssocID="{FC4DA392-EF24-7D40-8DE0-5BE113125EB5}" presName="sp" presStyleCnt="0"/>
      <dgm:spPr/>
    </dgm:pt>
    <dgm:pt modelId="{5DE44892-A818-4E41-AAF0-2804E25A70F5}" type="pres">
      <dgm:prSet presAssocID="{5A04B812-6B9E-824D-80C7-AF137353AC52}" presName="arrowAndChildren" presStyleCnt="0"/>
      <dgm:spPr/>
    </dgm:pt>
    <dgm:pt modelId="{6885BD27-1142-3944-9E04-C45CA7F77367}" type="pres">
      <dgm:prSet presAssocID="{5A04B812-6B9E-824D-80C7-AF137353AC52}" presName="parentTextArrow" presStyleLbl="node1" presStyleIdx="0" presStyleCnt="4"/>
      <dgm:spPr/>
    </dgm:pt>
    <dgm:pt modelId="{573FB75E-857C-1949-B778-45CABA8452C7}" type="pres">
      <dgm:prSet presAssocID="{5A04B812-6B9E-824D-80C7-AF137353AC52}" presName="arrow" presStyleLbl="node1" presStyleIdx="1" presStyleCnt="4"/>
      <dgm:spPr/>
    </dgm:pt>
    <dgm:pt modelId="{1FAE94A9-37FF-0B4B-8DDD-D301F1F94850}" type="pres">
      <dgm:prSet presAssocID="{5A04B812-6B9E-824D-80C7-AF137353AC52}" presName="descendantArrow" presStyleCnt="0"/>
      <dgm:spPr/>
    </dgm:pt>
    <dgm:pt modelId="{87C515BD-8FB6-6145-9EF2-5A9D1AF6403D}" type="pres">
      <dgm:prSet presAssocID="{12E46908-F5FD-BD42-9196-081A53E4C6C8}" presName="childTextArrow" presStyleLbl="fgAccFollowNode1" presStyleIdx="2" presStyleCnt="5">
        <dgm:presLayoutVars>
          <dgm:bulletEnabled val="1"/>
        </dgm:presLayoutVars>
      </dgm:prSet>
      <dgm:spPr/>
    </dgm:pt>
    <dgm:pt modelId="{7F21A3E8-3F4E-4A4D-9386-8618FE4E9B01}" type="pres">
      <dgm:prSet presAssocID="{2ADF9D27-DEDD-114A-86CA-AFCC808F6E58}" presName="sp" presStyleCnt="0"/>
      <dgm:spPr/>
    </dgm:pt>
    <dgm:pt modelId="{7B543CFB-FE82-A949-A94A-49A5DD7E9321}" type="pres">
      <dgm:prSet presAssocID="{588E17AB-9003-C946-94A7-CC6266FC6FC6}" presName="arrowAndChildren" presStyleCnt="0"/>
      <dgm:spPr/>
    </dgm:pt>
    <dgm:pt modelId="{80383991-D6D8-2144-866D-13F3982A4220}" type="pres">
      <dgm:prSet presAssocID="{588E17AB-9003-C946-94A7-CC6266FC6FC6}" presName="parentTextArrow" presStyleLbl="node1" presStyleIdx="1" presStyleCnt="4"/>
      <dgm:spPr/>
    </dgm:pt>
    <dgm:pt modelId="{E5F5AB94-6F42-3045-A75B-DECAB4E676C4}" type="pres">
      <dgm:prSet presAssocID="{588E17AB-9003-C946-94A7-CC6266FC6FC6}" presName="arrow" presStyleLbl="node1" presStyleIdx="2" presStyleCnt="4"/>
      <dgm:spPr/>
    </dgm:pt>
    <dgm:pt modelId="{F67C2544-BB1D-4540-B5AA-1120950A5E4E}" type="pres">
      <dgm:prSet presAssocID="{588E17AB-9003-C946-94A7-CC6266FC6FC6}" presName="descendantArrow" presStyleCnt="0"/>
      <dgm:spPr/>
    </dgm:pt>
    <dgm:pt modelId="{473476BE-03A0-034D-8273-ADB6465722C2}" type="pres">
      <dgm:prSet presAssocID="{210D3FDB-069E-B643-9746-57321C8501D5}" presName="childTextArrow" presStyleLbl="fgAccFollowNode1" presStyleIdx="3" presStyleCnt="5">
        <dgm:presLayoutVars>
          <dgm:bulletEnabled val="1"/>
        </dgm:presLayoutVars>
      </dgm:prSet>
      <dgm:spPr/>
    </dgm:pt>
    <dgm:pt modelId="{BC4290E8-3806-8041-997C-152B48668B65}" type="pres">
      <dgm:prSet presAssocID="{25D5FD08-8AB5-F94B-8AA0-7AF95B6F071A}" presName="sp" presStyleCnt="0"/>
      <dgm:spPr/>
    </dgm:pt>
    <dgm:pt modelId="{FBA86CD1-AB9E-1C4C-8170-16F31F499F3C}" type="pres">
      <dgm:prSet presAssocID="{34E72030-0C60-0443-8B17-CF9D2CC015EB}" presName="arrowAndChildren" presStyleCnt="0"/>
      <dgm:spPr/>
    </dgm:pt>
    <dgm:pt modelId="{A25D7EB0-D30D-3C47-892C-5C19BEC13048}" type="pres">
      <dgm:prSet presAssocID="{34E72030-0C60-0443-8B17-CF9D2CC015EB}" presName="parentTextArrow" presStyleLbl="node1" presStyleIdx="2" presStyleCnt="4"/>
      <dgm:spPr/>
    </dgm:pt>
    <dgm:pt modelId="{0AFDD328-F6FE-8742-B842-B0DB5587933C}" type="pres">
      <dgm:prSet presAssocID="{34E72030-0C60-0443-8B17-CF9D2CC015EB}" presName="arrow" presStyleLbl="node1" presStyleIdx="3" presStyleCnt="4"/>
      <dgm:spPr/>
    </dgm:pt>
    <dgm:pt modelId="{9E552DC4-924E-F241-894D-BD73935D1B03}" type="pres">
      <dgm:prSet presAssocID="{34E72030-0C60-0443-8B17-CF9D2CC015EB}" presName="descendantArrow" presStyleCnt="0"/>
      <dgm:spPr/>
    </dgm:pt>
    <dgm:pt modelId="{57322FFB-B0D4-8943-B89E-579608E192F2}" type="pres">
      <dgm:prSet presAssocID="{CB1DDC3C-5413-C445-9A13-4275C2B0FD8C}" presName="childTextArrow" presStyleLbl="fgAccFollowNode1" presStyleIdx="4" presStyleCnt="5">
        <dgm:presLayoutVars>
          <dgm:bulletEnabled val="1"/>
        </dgm:presLayoutVars>
      </dgm:prSet>
      <dgm:spPr/>
    </dgm:pt>
  </dgm:ptLst>
  <dgm:cxnLst>
    <dgm:cxn modelId="{54BEC043-DC4C-4349-A28D-CEF09290E0D0}" type="presOf" srcId="{34E72030-0C60-0443-8B17-CF9D2CC015EB}" destId="{0AFDD328-F6FE-8742-B842-B0DB5587933C}" srcOrd="1" destOrd="0" presId="urn:microsoft.com/office/officeart/2005/8/layout/process4"/>
    <dgm:cxn modelId="{AFDE664B-C235-6E49-B71D-9047089F19CE}" srcId="{2F7C4421-7743-494C-903B-70BFAA8292D1}" destId="{975A0467-F42B-A241-9513-0B6CD540ADC0}" srcOrd="3" destOrd="0" parTransId="{2D2A6A79-BD38-4F4F-BE8F-C2CADAB04647}" sibTransId="{047F20C8-C766-B74C-BDCA-58F0DFB857C5}"/>
    <dgm:cxn modelId="{CC76EC4C-E53F-4143-A395-C231299CE153}" type="presOf" srcId="{5A04B812-6B9E-824D-80C7-AF137353AC52}" destId="{573FB75E-857C-1949-B778-45CABA8452C7}" srcOrd="1" destOrd="0" presId="urn:microsoft.com/office/officeart/2005/8/layout/process4"/>
    <dgm:cxn modelId="{7FD64B56-DDED-BC49-B159-0D96141097CD}" type="presOf" srcId="{3798FBE5-6439-1B43-B4D4-664FC7AD44C3}" destId="{81731248-7954-A04A-A7D9-1C4288DF32D6}" srcOrd="0" destOrd="0" presId="urn:microsoft.com/office/officeart/2005/8/layout/process4"/>
    <dgm:cxn modelId="{693D7D58-0DB7-514A-AD53-3635A6DA9C88}" srcId="{2F7C4421-7743-494C-903B-70BFAA8292D1}" destId="{588E17AB-9003-C946-94A7-CC6266FC6FC6}" srcOrd="1" destOrd="0" parTransId="{9FD87379-B3C2-034B-878C-A2A4F8E2BC49}" sibTransId="{2ADF9D27-DEDD-114A-86CA-AFCC808F6E58}"/>
    <dgm:cxn modelId="{005F7869-E344-1346-B49E-AFFA28723655}" type="presOf" srcId="{5A04B812-6B9E-824D-80C7-AF137353AC52}" destId="{6885BD27-1142-3944-9E04-C45CA7F77367}" srcOrd="0" destOrd="0" presId="urn:microsoft.com/office/officeart/2005/8/layout/process4"/>
    <dgm:cxn modelId="{A4DE716D-D998-684A-A767-33158264FE47}" srcId="{5A04B812-6B9E-824D-80C7-AF137353AC52}" destId="{12E46908-F5FD-BD42-9196-081A53E4C6C8}" srcOrd="0" destOrd="0" parTransId="{AA85B2E7-69C6-EF4F-8B80-3CBA14904189}" sibTransId="{7F097837-8F55-D64C-A2F8-C572AF9ED2B9}"/>
    <dgm:cxn modelId="{E47D186F-B426-AE4B-87BF-611AC2762C34}" type="presOf" srcId="{CB1DDC3C-5413-C445-9A13-4275C2B0FD8C}" destId="{57322FFB-B0D4-8943-B89E-579608E192F2}" srcOrd="0" destOrd="0" presId="urn:microsoft.com/office/officeart/2005/8/layout/process4"/>
    <dgm:cxn modelId="{E5CDCB7C-6204-7B4E-9C57-C610A4248CC2}" srcId="{2F7C4421-7743-494C-903B-70BFAA8292D1}" destId="{34E72030-0C60-0443-8B17-CF9D2CC015EB}" srcOrd="0" destOrd="0" parTransId="{42B7A277-2923-534E-8393-8F87431D9BDF}" sibTransId="{25D5FD08-8AB5-F94B-8AA0-7AF95B6F071A}"/>
    <dgm:cxn modelId="{34CD2087-8251-1645-B8D0-3FC13896B3B3}" srcId="{588E17AB-9003-C946-94A7-CC6266FC6FC6}" destId="{210D3FDB-069E-B643-9746-57321C8501D5}" srcOrd="0" destOrd="0" parTransId="{EB55D521-EE85-C143-AEDB-015FB9EA03CD}" sibTransId="{40AD993A-5B59-FC48-B6B7-4241942AE0FE}"/>
    <dgm:cxn modelId="{8EEE6E8D-A755-804B-BBDA-C8C602674379}" type="presOf" srcId="{34E72030-0C60-0443-8B17-CF9D2CC015EB}" destId="{A25D7EB0-D30D-3C47-892C-5C19BEC13048}" srcOrd="0" destOrd="0" presId="urn:microsoft.com/office/officeart/2005/8/layout/process4"/>
    <dgm:cxn modelId="{CE19C793-E957-E84D-8C9B-C617EC6B08DA}" srcId="{975A0467-F42B-A241-9513-0B6CD540ADC0}" destId="{C48775E6-0E6F-1648-AD4E-674F69B5BD63}" srcOrd="0" destOrd="0" parTransId="{F72FED51-8CF4-0241-86AB-D741B43F07F2}" sibTransId="{0B3058A4-63B2-D04C-A11A-CE9292D1741C}"/>
    <dgm:cxn modelId="{AA696DA0-4213-EE4F-AB21-624F1922F64F}" type="presOf" srcId="{975A0467-F42B-A241-9513-0B6CD540ADC0}" destId="{DE56FC7C-E6A5-CA48-87EB-19A8AAF4F22C}" srcOrd="0" destOrd="0" presId="urn:microsoft.com/office/officeart/2005/8/layout/process4"/>
    <dgm:cxn modelId="{3E28FFA1-FEFC-794E-9A91-5DC4813D97A9}" srcId="{34E72030-0C60-0443-8B17-CF9D2CC015EB}" destId="{CB1DDC3C-5413-C445-9A13-4275C2B0FD8C}" srcOrd="0" destOrd="0" parTransId="{CAF9889E-2C5C-E04A-A7A0-30D4611D8C41}" sibTransId="{5EBD917B-C51F-AE42-BB9C-1839C2AA9B4E}"/>
    <dgm:cxn modelId="{47B77EA7-FA91-7644-B743-B7C15F77EC6F}" type="presOf" srcId="{2F7C4421-7743-494C-903B-70BFAA8292D1}" destId="{2374836F-E08C-E849-B671-28C02E307471}" srcOrd="0" destOrd="0" presId="urn:microsoft.com/office/officeart/2005/8/layout/process4"/>
    <dgm:cxn modelId="{D9AFA6A8-DB1D-314F-96FE-DDD8E25CCC0B}" type="presOf" srcId="{588E17AB-9003-C946-94A7-CC6266FC6FC6}" destId="{E5F5AB94-6F42-3045-A75B-DECAB4E676C4}" srcOrd="1" destOrd="0" presId="urn:microsoft.com/office/officeart/2005/8/layout/process4"/>
    <dgm:cxn modelId="{09E844B8-B7E2-AE4C-8F90-CA2930797013}" srcId="{2F7C4421-7743-494C-903B-70BFAA8292D1}" destId="{5A04B812-6B9E-824D-80C7-AF137353AC52}" srcOrd="2" destOrd="0" parTransId="{06F5C964-74CB-8148-8526-30F4A5429BFA}" sibTransId="{FC4DA392-EF24-7D40-8DE0-5BE113125EB5}"/>
    <dgm:cxn modelId="{BAE39FB9-669D-F440-81E1-2CD43523A079}" type="presOf" srcId="{975A0467-F42B-A241-9513-0B6CD540ADC0}" destId="{F858A043-AEB7-DF49-B0C7-99C98D85774A}" srcOrd="1" destOrd="0" presId="urn:microsoft.com/office/officeart/2005/8/layout/process4"/>
    <dgm:cxn modelId="{BCA38DD1-4398-CB4A-8EB8-8A36E8D98751}" type="presOf" srcId="{C48775E6-0E6F-1648-AD4E-674F69B5BD63}" destId="{3C44AD89-49B6-D943-ACA0-428E0665597D}" srcOrd="0" destOrd="0" presId="urn:microsoft.com/office/officeart/2005/8/layout/process4"/>
    <dgm:cxn modelId="{C9F11AE3-3351-5040-BA35-4C377F60EBCA}" type="presOf" srcId="{12E46908-F5FD-BD42-9196-081A53E4C6C8}" destId="{87C515BD-8FB6-6145-9EF2-5A9D1AF6403D}" srcOrd="0" destOrd="0" presId="urn:microsoft.com/office/officeart/2005/8/layout/process4"/>
    <dgm:cxn modelId="{FF819CE7-5A9F-944C-A3AA-0CB66CA08D5F}" type="presOf" srcId="{588E17AB-9003-C946-94A7-CC6266FC6FC6}" destId="{80383991-D6D8-2144-866D-13F3982A4220}" srcOrd="0" destOrd="0" presId="urn:microsoft.com/office/officeart/2005/8/layout/process4"/>
    <dgm:cxn modelId="{14EB77EA-3CCA-774F-98DA-CFBFD2B6B0E4}" type="presOf" srcId="{210D3FDB-069E-B643-9746-57321C8501D5}" destId="{473476BE-03A0-034D-8273-ADB6465722C2}" srcOrd="0" destOrd="0" presId="urn:microsoft.com/office/officeart/2005/8/layout/process4"/>
    <dgm:cxn modelId="{B82929EF-CB43-6642-B522-20B1A310F042}" srcId="{975A0467-F42B-A241-9513-0B6CD540ADC0}" destId="{3798FBE5-6439-1B43-B4D4-664FC7AD44C3}" srcOrd="1" destOrd="0" parTransId="{0E5B9139-624A-4442-B465-8C8C6223DF54}" sibTransId="{588D9ED7-07E0-AB4D-BEFE-8EB52082B51A}"/>
    <dgm:cxn modelId="{7FB69562-5A5B-8145-BCE4-4CEA02EE3A21}" type="presParOf" srcId="{2374836F-E08C-E849-B671-28C02E307471}" destId="{1E29E8C5-7807-9446-BB28-5614C6BE4638}" srcOrd="0" destOrd="0" presId="urn:microsoft.com/office/officeart/2005/8/layout/process4"/>
    <dgm:cxn modelId="{F5692E5F-F4CD-6B47-9CC3-4ED820F4E739}" type="presParOf" srcId="{1E29E8C5-7807-9446-BB28-5614C6BE4638}" destId="{DE56FC7C-E6A5-CA48-87EB-19A8AAF4F22C}" srcOrd="0" destOrd="0" presId="urn:microsoft.com/office/officeart/2005/8/layout/process4"/>
    <dgm:cxn modelId="{F027C1AE-E785-EF4C-AC18-DBEE8EC95FE2}" type="presParOf" srcId="{1E29E8C5-7807-9446-BB28-5614C6BE4638}" destId="{F858A043-AEB7-DF49-B0C7-99C98D85774A}" srcOrd="1" destOrd="0" presId="urn:microsoft.com/office/officeart/2005/8/layout/process4"/>
    <dgm:cxn modelId="{DF88E4C5-8578-1F43-9E69-F98E4E124375}" type="presParOf" srcId="{1E29E8C5-7807-9446-BB28-5614C6BE4638}" destId="{85FAE131-6ECD-D741-A33B-A722526F6B59}" srcOrd="2" destOrd="0" presId="urn:microsoft.com/office/officeart/2005/8/layout/process4"/>
    <dgm:cxn modelId="{58392709-FA0A-6C44-9FC8-1C6F04FA0E70}" type="presParOf" srcId="{85FAE131-6ECD-D741-A33B-A722526F6B59}" destId="{3C44AD89-49B6-D943-ACA0-428E0665597D}" srcOrd="0" destOrd="0" presId="urn:microsoft.com/office/officeart/2005/8/layout/process4"/>
    <dgm:cxn modelId="{0F232645-323A-9E4C-A014-98899870811C}" type="presParOf" srcId="{85FAE131-6ECD-D741-A33B-A722526F6B59}" destId="{81731248-7954-A04A-A7D9-1C4288DF32D6}" srcOrd="1" destOrd="0" presId="urn:microsoft.com/office/officeart/2005/8/layout/process4"/>
    <dgm:cxn modelId="{8B4A2DAB-05C7-304D-B471-C159453AF544}" type="presParOf" srcId="{2374836F-E08C-E849-B671-28C02E307471}" destId="{9AD70124-9B2D-4B41-AA22-AC594AD1CB0F}" srcOrd="1" destOrd="0" presId="urn:microsoft.com/office/officeart/2005/8/layout/process4"/>
    <dgm:cxn modelId="{EAEF5F1D-EB47-3543-B801-8367F6293A11}" type="presParOf" srcId="{2374836F-E08C-E849-B671-28C02E307471}" destId="{5DE44892-A818-4E41-AAF0-2804E25A70F5}" srcOrd="2" destOrd="0" presId="urn:microsoft.com/office/officeart/2005/8/layout/process4"/>
    <dgm:cxn modelId="{A1A417C4-D1E5-AD4D-BE82-B1C616188A72}" type="presParOf" srcId="{5DE44892-A818-4E41-AAF0-2804E25A70F5}" destId="{6885BD27-1142-3944-9E04-C45CA7F77367}" srcOrd="0" destOrd="0" presId="urn:microsoft.com/office/officeart/2005/8/layout/process4"/>
    <dgm:cxn modelId="{EBBAACE0-5E69-6541-BAA2-8A69978F39DE}" type="presParOf" srcId="{5DE44892-A818-4E41-AAF0-2804E25A70F5}" destId="{573FB75E-857C-1949-B778-45CABA8452C7}" srcOrd="1" destOrd="0" presId="urn:microsoft.com/office/officeart/2005/8/layout/process4"/>
    <dgm:cxn modelId="{DA7D5C10-549B-3E4F-839F-8BA417C0D7B0}" type="presParOf" srcId="{5DE44892-A818-4E41-AAF0-2804E25A70F5}" destId="{1FAE94A9-37FF-0B4B-8DDD-D301F1F94850}" srcOrd="2" destOrd="0" presId="urn:microsoft.com/office/officeart/2005/8/layout/process4"/>
    <dgm:cxn modelId="{CDA0DCC9-196B-1C49-8609-0787777CF493}" type="presParOf" srcId="{1FAE94A9-37FF-0B4B-8DDD-D301F1F94850}" destId="{87C515BD-8FB6-6145-9EF2-5A9D1AF6403D}" srcOrd="0" destOrd="0" presId="urn:microsoft.com/office/officeart/2005/8/layout/process4"/>
    <dgm:cxn modelId="{02BB6B53-DA19-E545-9593-4FDFA3E67C52}" type="presParOf" srcId="{2374836F-E08C-E849-B671-28C02E307471}" destId="{7F21A3E8-3F4E-4A4D-9386-8618FE4E9B01}" srcOrd="3" destOrd="0" presId="urn:microsoft.com/office/officeart/2005/8/layout/process4"/>
    <dgm:cxn modelId="{0DFE57CC-472B-104C-BDF4-8B53D668E373}" type="presParOf" srcId="{2374836F-E08C-E849-B671-28C02E307471}" destId="{7B543CFB-FE82-A949-A94A-49A5DD7E9321}" srcOrd="4" destOrd="0" presId="urn:microsoft.com/office/officeart/2005/8/layout/process4"/>
    <dgm:cxn modelId="{33C36B3E-26BC-3D42-ADCE-AA5692EDE767}" type="presParOf" srcId="{7B543CFB-FE82-A949-A94A-49A5DD7E9321}" destId="{80383991-D6D8-2144-866D-13F3982A4220}" srcOrd="0" destOrd="0" presId="urn:microsoft.com/office/officeart/2005/8/layout/process4"/>
    <dgm:cxn modelId="{0BE5C660-33F9-1047-B4C3-4E13B1023F36}" type="presParOf" srcId="{7B543CFB-FE82-A949-A94A-49A5DD7E9321}" destId="{E5F5AB94-6F42-3045-A75B-DECAB4E676C4}" srcOrd="1" destOrd="0" presId="urn:microsoft.com/office/officeart/2005/8/layout/process4"/>
    <dgm:cxn modelId="{44D025C4-46B1-8740-98D5-70F963639973}" type="presParOf" srcId="{7B543CFB-FE82-A949-A94A-49A5DD7E9321}" destId="{F67C2544-BB1D-4540-B5AA-1120950A5E4E}" srcOrd="2" destOrd="0" presId="urn:microsoft.com/office/officeart/2005/8/layout/process4"/>
    <dgm:cxn modelId="{9530A90B-F6FC-8344-A58D-3383EF541333}" type="presParOf" srcId="{F67C2544-BB1D-4540-B5AA-1120950A5E4E}" destId="{473476BE-03A0-034D-8273-ADB6465722C2}" srcOrd="0" destOrd="0" presId="urn:microsoft.com/office/officeart/2005/8/layout/process4"/>
    <dgm:cxn modelId="{2B636BF4-B32D-D541-A1CC-535324EF3398}" type="presParOf" srcId="{2374836F-E08C-E849-B671-28C02E307471}" destId="{BC4290E8-3806-8041-997C-152B48668B65}" srcOrd="5" destOrd="0" presId="urn:microsoft.com/office/officeart/2005/8/layout/process4"/>
    <dgm:cxn modelId="{867E43E7-AFDD-0045-996D-E99849523D6D}" type="presParOf" srcId="{2374836F-E08C-E849-B671-28C02E307471}" destId="{FBA86CD1-AB9E-1C4C-8170-16F31F499F3C}" srcOrd="6" destOrd="0" presId="urn:microsoft.com/office/officeart/2005/8/layout/process4"/>
    <dgm:cxn modelId="{33088825-40EE-4148-923B-49D1DDE0611B}" type="presParOf" srcId="{FBA86CD1-AB9E-1C4C-8170-16F31F499F3C}" destId="{A25D7EB0-D30D-3C47-892C-5C19BEC13048}" srcOrd="0" destOrd="0" presId="urn:microsoft.com/office/officeart/2005/8/layout/process4"/>
    <dgm:cxn modelId="{DBDA4842-8381-0D4D-994E-1991C2A005B8}" type="presParOf" srcId="{FBA86CD1-AB9E-1C4C-8170-16F31F499F3C}" destId="{0AFDD328-F6FE-8742-B842-B0DB5587933C}" srcOrd="1" destOrd="0" presId="urn:microsoft.com/office/officeart/2005/8/layout/process4"/>
    <dgm:cxn modelId="{7803772B-572A-474F-BF36-B38513AEC083}" type="presParOf" srcId="{FBA86CD1-AB9E-1C4C-8170-16F31F499F3C}" destId="{9E552DC4-924E-F241-894D-BD73935D1B03}" srcOrd="2" destOrd="0" presId="urn:microsoft.com/office/officeart/2005/8/layout/process4"/>
    <dgm:cxn modelId="{E7EFA436-34EA-2D44-BD5E-05EA01BC069F}" type="presParOf" srcId="{9E552DC4-924E-F241-894D-BD73935D1B03}" destId="{57322FFB-B0D4-8943-B89E-579608E192F2}"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C1D77E-6AC8-8E42-B99A-293D993351D8}">
      <dsp:nvSpPr>
        <dsp:cNvPr id="0" name=""/>
        <dsp:cNvSpPr/>
      </dsp:nvSpPr>
      <dsp:spPr>
        <a:xfrm>
          <a:off x="0" y="0"/>
          <a:ext cx="8229600" cy="1440180"/>
        </a:xfrm>
        <a:prstGeom prst="rect">
          <a:avLst/>
        </a:prstGeom>
        <a:solidFill>
          <a:schemeClr val="accent1">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137160" tIns="137160" rIns="137160" bIns="137160" numCol="1" spcCol="1270" anchor="ctr" anchorCtr="0">
          <a:noAutofit/>
        </a:bodyPr>
        <a:lstStyle/>
        <a:p>
          <a:pPr marL="0" lvl="0" indent="0" algn="ctr" defTabSz="1600200" rtl="0">
            <a:lnSpc>
              <a:spcPct val="90000"/>
            </a:lnSpc>
            <a:spcBef>
              <a:spcPct val="0"/>
            </a:spcBef>
            <a:spcAft>
              <a:spcPct val="35000"/>
            </a:spcAft>
            <a:buNone/>
          </a:pPr>
          <a:r>
            <a:rPr lang="en-US" sz="3600" b="0" kern="1200" dirty="0">
              <a:solidFill>
                <a:srgbClr val="800000"/>
              </a:solidFill>
              <a:effectLst>
                <a:outerShdw blurRad="38100" dist="38100" dir="2700000" algn="tl">
                  <a:srgbClr val="000000">
                    <a:alpha val="43137"/>
                  </a:srgbClr>
                </a:outerShdw>
              </a:effectLst>
              <a:latin typeface="+mj-lt"/>
            </a:rPr>
            <a:t>The four means of authenticating user identity are based on:</a:t>
          </a:r>
        </a:p>
      </dsp:txBody>
      <dsp:txXfrm>
        <a:off x="0" y="0"/>
        <a:ext cx="8229600" cy="1440180"/>
      </dsp:txXfrm>
    </dsp:sp>
    <dsp:sp modelId="{198BB093-4285-EC44-88FF-71FB54257C73}">
      <dsp:nvSpPr>
        <dsp:cNvPr id="0" name=""/>
        <dsp:cNvSpPr/>
      </dsp:nvSpPr>
      <dsp:spPr>
        <a:xfrm>
          <a:off x="0" y="1440180"/>
          <a:ext cx="2057399" cy="3024378"/>
        </a:xfrm>
        <a:prstGeom prst="rect">
          <a:avLst/>
        </a:prstGeom>
        <a:solidFill>
          <a:schemeClr val="accent1">
            <a:lumMod val="60000"/>
            <a:lumOff val="4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t" anchorCtr="0">
          <a:noAutofit/>
        </a:bodyPr>
        <a:lstStyle/>
        <a:p>
          <a:pPr marL="0" lvl="0" indent="0" algn="ctr" defTabSz="1022350" rtl="0">
            <a:lnSpc>
              <a:spcPct val="90000"/>
            </a:lnSpc>
            <a:spcBef>
              <a:spcPct val="0"/>
            </a:spcBef>
            <a:spcAft>
              <a:spcPct val="35000"/>
            </a:spcAft>
            <a:buNone/>
          </a:pPr>
          <a:r>
            <a:rPr lang="en-US" sz="2300" b="0" kern="1200" dirty="0">
              <a:ln>
                <a:solidFill>
                  <a:schemeClr val="bg2">
                    <a:lumMod val="50000"/>
                  </a:schemeClr>
                </a:solidFill>
              </a:ln>
              <a:solidFill>
                <a:srgbClr val="0000FF"/>
              </a:solidFill>
              <a:latin typeface="+mj-lt"/>
            </a:rPr>
            <a:t>Something the individual knows</a:t>
          </a:r>
        </a:p>
        <a:p>
          <a:pPr marL="171450" lvl="1" indent="-171450" algn="l" defTabSz="800100" rtl="0">
            <a:lnSpc>
              <a:spcPct val="90000"/>
            </a:lnSpc>
            <a:spcBef>
              <a:spcPct val="0"/>
            </a:spcBef>
            <a:spcAft>
              <a:spcPct val="15000"/>
            </a:spcAft>
            <a:buChar char="•"/>
          </a:pPr>
          <a:r>
            <a:rPr lang="en-US" sz="1800" b="0" kern="1200" dirty="0">
              <a:solidFill>
                <a:srgbClr val="800000"/>
              </a:solidFill>
              <a:latin typeface="+mj-lt"/>
            </a:rPr>
            <a:t>Password, PIN, answers to prearranged questions</a:t>
          </a:r>
        </a:p>
      </dsp:txBody>
      <dsp:txXfrm>
        <a:off x="0" y="1440180"/>
        <a:ext cx="2057399" cy="3024378"/>
      </dsp:txXfrm>
    </dsp:sp>
    <dsp:sp modelId="{0B6B2944-485F-D94E-91E5-D49764415E8F}">
      <dsp:nvSpPr>
        <dsp:cNvPr id="0" name=""/>
        <dsp:cNvSpPr/>
      </dsp:nvSpPr>
      <dsp:spPr>
        <a:xfrm>
          <a:off x="2057400" y="1440180"/>
          <a:ext cx="2057399" cy="3024378"/>
        </a:xfrm>
        <a:prstGeom prst="rect">
          <a:avLst/>
        </a:prstGeom>
        <a:solidFill>
          <a:schemeClr val="accent1">
            <a:lumMod val="60000"/>
            <a:lumOff val="4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t" anchorCtr="0">
          <a:noAutofit/>
        </a:bodyPr>
        <a:lstStyle/>
        <a:p>
          <a:pPr marL="0" lvl="0" indent="0" algn="ctr" defTabSz="1022350" rtl="0">
            <a:lnSpc>
              <a:spcPct val="90000"/>
            </a:lnSpc>
            <a:spcBef>
              <a:spcPct val="0"/>
            </a:spcBef>
            <a:spcAft>
              <a:spcPct val="35000"/>
            </a:spcAft>
            <a:buNone/>
          </a:pPr>
          <a:r>
            <a:rPr lang="en-US" sz="2300" b="0" kern="1200" dirty="0">
              <a:ln>
                <a:solidFill>
                  <a:schemeClr val="bg2">
                    <a:lumMod val="50000"/>
                  </a:schemeClr>
                </a:solidFill>
              </a:ln>
              <a:solidFill>
                <a:srgbClr val="0000FF"/>
              </a:solidFill>
              <a:latin typeface="+mj-lt"/>
            </a:rPr>
            <a:t>Something the individual possesses (token)</a:t>
          </a:r>
        </a:p>
        <a:p>
          <a:pPr marL="171450" lvl="1" indent="-171450" algn="l" defTabSz="800100" rtl="0">
            <a:lnSpc>
              <a:spcPct val="90000"/>
            </a:lnSpc>
            <a:spcBef>
              <a:spcPct val="0"/>
            </a:spcBef>
            <a:spcAft>
              <a:spcPct val="15000"/>
            </a:spcAft>
            <a:buChar char="•"/>
          </a:pPr>
          <a:r>
            <a:rPr lang="en-US" sz="1800" b="0" kern="1200" dirty="0">
              <a:solidFill>
                <a:srgbClr val="800000"/>
              </a:solidFill>
              <a:latin typeface="+mj-lt"/>
            </a:rPr>
            <a:t>Smartcard, electronic keycard, physical key</a:t>
          </a:r>
        </a:p>
      </dsp:txBody>
      <dsp:txXfrm>
        <a:off x="2057400" y="1440180"/>
        <a:ext cx="2057399" cy="3024378"/>
      </dsp:txXfrm>
    </dsp:sp>
    <dsp:sp modelId="{BCF55D28-D450-0B40-8AFF-C3F11E85BEFF}">
      <dsp:nvSpPr>
        <dsp:cNvPr id="0" name=""/>
        <dsp:cNvSpPr/>
      </dsp:nvSpPr>
      <dsp:spPr>
        <a:xfrm>
          <a:off x="4114800" y="1440180"/>
          <a:ext cx="2057399" cy="3024378"/>
        </a:xfrm>
        <a:prstGeom prst="rect">
          <a:avLst/>
        </a:prstGeom>
        <a:solidFill>
          <a:schemeClr val="accent1">
            <a:lumMod val="60000"/>
            <a:lumOff val="4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t" anchorCtr="0">
          <a:noAutofit/>
        </a:bodyPr>
        <a:lstStyle/>
        <a:p>
          <a:pPr marL="0" lvl="0" indent="0" algn="ctr" defTabSz="1022350" rtl="0">
            <a:lnSpc>
              <a:spcPct val="90000"/>
            </a:lnSpc>
            <a:spcBef>
              <a:spcPct val="0"/>
            </a:spcBef>
            <a:spcAft>
              <a:spcPct val="35000"/>
            </a:spcAft>
            <a:buNone/>
          </a:pPr>
          <a:r>
            <a:rPr lang="en-US" sz="2300" b="0" kern="1200" dirty="0">
              <a:ln>
                <a:solidFill>
                  <a:schemeClr val="bg2">
                    <a:lumMod val="50000"/>
                  </a:schemeClr>
                </a:solidFill>
              </a:ln>
              <a:solidFill>
                <a:srgbClr val="0000FF"/>
              </a:solidFill>
              <a:latin typeface="+mj-lt"/>
            </a:rPr>
            <a:t>Something the individual is (static biometrics)</a:t>
          </a:r>
        </a:p>
        <a:p>
          <a:pPr marL="171450" lvl="1" indent="-171450" algn="l" defTabSz="800100" rtl="0">
            <a:lnSpc>
              <a:spcPct val="90000"/>
            </a:lnSpc>
            <a:spcBef>
              <a:spcPct val="0"/>
            </a:spcBef>
            <a:spcAft>
              <a:spcPct val="15000"/>
            </a:spcAft>
            <a:buChar char="•"/>
          </a:pPr>
          <a:r>
            <a:rPr lang="en-US" sz="1800" b="0" kern="1200" dirty="0">
              <a:solidFill>
                <a:srgbClr val="800000"/>
              </a:solidFill>
              <a:latin typeface="+mj-lt"/>
            </a:rPr>
            <a:t>Fingerprint, retina, face</a:t>
          </a:r>
        </a:p>
      </dsp:txBody>
      <dsp:txXfrm>
        <a:off x="4114800" y="1440180"/>
        <a:ext cx="2057399" cy="3024378"/>
      </dsp:txXfrm>
    </dsp:sp>
    <dsp:sp modelId="{83BB62CB-8350-7548-AF1C-8700E4AF25F5}">
      <dsp:nvSpPr>
        <dsp:cNvPr id="0" name=""/>
        <dsp:cNvSpPr/>
      </dsp:nvSpPr>
      <dsp:spPr>
        <a:xfrm>
          <a:off x="6172199" y="1440180"/>
          <a:ext cx="2057399" cy="3024378"/>
        </a:xfrm>
        <a:prstGeom prst="rect">
          <a:avLst/>
        </a:prstGeom>
        <a:solidFill>
          <a:schemeClr val="accent1">
            <a:lumMod val="60000"/>
            <a:lumOff val="4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t" anchorCtr="0">
          <a:noAutofit/>
        </a:bodyPr>
        <a:lstStyle/>
        <a:p>
          <a:pPr marL="0" lvl="0" indent="0" algn="ctr" defTabSz="1022350" rtl="0">
            <a:lnSpc>
              <a:spcPct val="90000"/>
            </a:lnSpc>
            <a:spcBef>
              <a:spcPct val="0"/>
            </a:spcBef>
            <a:spcAft>
              <a:spcPct val="35000"/>
            </a:spcAft>
            <a:buNone/>
          </a:pPr>
          <a:r>
            <a:rPr lang="en-US" sz="2300" b="0" kern="1200" dirty="0">
              <a:ln>
                <a:solidFill>
                  <a:schemeClr val="bg2">
                    <a:lumMod val="50000"/>
                  </a:schemeClr>
                </a:solidFill>
              </a:ln>
              <a:solidFill>
                <a:srgbClr val="0000FF"/>
              </a:solidFill>
              <a:latin typeface="+mj-lt"/>
            </a:rPr>
            <a:t>Something the individual does (dynamic biometrics) </a:t>
          </a:r>
        </a:p>
        <a:p>
          <a:pPr marL="171450" lvl="1" indent="-171450" algn="l" defTabSz="800100" rtl="0">
            <a:lnSpc>
              <a:spcPct val="90000"/>
            </a:lnSpc>
            <a:spcBef>
              <a:spcPct val="0"/>
            </a:spcBef>
            <a:spcAft>
              <a:spcPct val="15000"/>
            </a:spcAft>
            <a:buChar char="•"/>
          </a:pPr>
          <a:r>
            <a:rPr lang="en-US" sz="1800" b="0" kern="1200" dirty="0">
              <a:solidFill>
                <a:srgbClr val="800000"/>
              </a:solidFill>
              <a:latin typeface="+mj-lt"/>
            </a:rPr>
            <a:t>Voice pattern, handwriting, typing rhythm </a:t>
          </a:r>
        </a:p>
      </dsp:txBody>
      <dsp:txXfrm>
        <a:off x="6172199" y="1440180"/>
        <a:ext cx="2057399" cy="3024378"/>
      </dsp:txXfrm>
    </dsp:sp>
    <dsp:sp modelId="{216527E0-2AA5-794B-AC2B-3E3DC5EF240C}">
      <dsp:nvSpPr>
        <dsp:cNvPr id="0" name=""/>
        <dsp:cNvSpPr/>
      </dsp:nvSpPr>
      <dsp:spPr>
        <a:xfrm>
          <a:off x="0" y="4464558"/>
          <a:ext cx="8229600" cy="336042"/>
        </a:xfrm>
        <a:prstGeom prst="rect">
          <a:avLst/>
        </a:prstGeom>
        <a:solidFill>
          <a:schemeClr val="accent1">
            <a:shade val="8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317F9A-DFF2-424D-9955-A68F61044AB5}">
      <dsp:nvSpPr>
        <dsp:cNvPr id="0" name=""/>
        <dsp:cNvSpPr/>
      </dsp:nvSpPr>
      <dsp:spPr>
        <a:xfrm>
          <a:off x="4424" y="109650"/>
          <a:ext cx="3841472" cy="960368"/>
        </a:xfrm>
        <a:prstGeom prst="roundRect">
          <a:avLst>
            <a:gd name="adj" fmla="val 10000"/>
          </a:avLst>
        </a:prstGeom>
        <a:solidFill>
          <a:schemeClr val="tx2">
            <a:lumMod val="5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rtl="0">
            <a:lnSpc>
              <a:spcPct val="90000"/>
            </a:lnSpc>
            <a:spcBef>
              <a:spcPct val="0"/>
            </a:spcBef>
            <a:spcAft>
              <a:spcPct val="35000"/>
            </a:spcAft>
            <a:buNone/>
          </a:pPr>
          <a:r>
            <a:rPr lang="en-US" sz="1900" kern="1200"/>
            <a:t>Use of a smart card as a national identity card for citizens</a:t>
          </a:r>
        </a:p>
      </dsp:txBody>
      <dsp:txXfrm>
        <a:off x="32552" y="137778"/>
        <a:ext cx="3785216" cy="904112"/>
      </dsp:txXfrm>
    </dsp:sp>
    <dsp:sp modelId="{08AACE95-A38A-2446-A1C5-80738DEFD3F9}">
      <dsp:nvSpPr>
        <dsp:cNvPr id="0" name=""/>
        <dsp:cNvSpPr/>
      </dsp:nvSpPr>
      <dsp:spPr>
        <a:xfrm rot="5400000">
          <a:off x="1841128" y="1154050"/>
          <a:ext cx="168064" cy="168064"/>
        </a:xfrm>
        <a:prstGeom prst="rightArrow">
          <a:avLst>
            <a:gd name="adj1" fmla="val 667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8D7D8058-0A66-334B-A1A8-826C145DCC34}">
      <dsp:nvSpPr>
        <dsp:cNvPr id="0" name=""/>
        <dsp:cNvSpPr/>
      </dsp:nvSpPr>
      <dsp:spPr>
        <a:xfrm>
          <a:off x="4424" y="1406147"/>
          <a:ext cx="3841472" cy="960368"/>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rtl="0">
            <a:lnSpc>
              <a:spcPct val="90000"/>
            </a:lnSpc>
            <a:spcBef>
              <a:spcPct val="0"/>
            </a:spcBef>
            <a:spcAft>
              <a:spcPct val="35000"/>
            </a:spcAft>
            <a:buNone/>
          </a:pPr>
          <a:r>
            <a:rPr lang="en-US" sz="1400" kern="1200"/>
            <a:t>Can serve the same purposes as other national ID cards, and similar cards such as a driver’s license, for access to government and commercial services</a:t>
          </a:r>
        </a:p>
      </dsp:txBody>
      <dsp:txXfrm>
        <a:off x="32552" y="1434275"/>
        <a:ext cx="3785216" cy="904112"/>
      </dsp:txXfrm>
    </dsp:sp>
    <dsp:sp modelId="{418F19D3-6009-B84D-8023-07D0760682EE}">
      <dsp:nvSpPr>
        <dsp:cNvPr id="0" name=""/>
        <dsp:cNvSpPr/>
      </dsp:nvSpPr>
      <dsp:spPr>
        <a:xfrm rot="5400000">
          <a:off x="1841128" y="2450547"/>
          <a:ext cx="168064" cy="168064"/>
        </a:xfrm>
        <a:prstGeom prst="rightArrow">
          <a:avLst>
            <a:gd name="adj1" fmla="val 667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16BCA81D-7D86-4D40-8F7C-CD95230169C0}">
      <dsp:nvSpPr>
        <dsp:cNvPr id="0" name=""/>
        <dsp:cNvSpPr/>
      </dsp:nvSpPr>
      <dsp:spPr>
        <a:xfrm>
          <a:off x="4424" y="2702644"/>
          <a:ext cx="3841472" cy="960368"/>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rtl="0">
            <a:lnSpc>
              <a:spcPct val="90000"/>
            </a:lnSpc>
            <a:spcBef>
              <a:spcPct val="0"/>
            </a:spcBef>
            <a:spcAft>
              <a:spcPct val="35000"/>
            </a:spcAft>
            <a:buNone/>
          </a:pPr>
          <a:r>
            <a:rPr lang="en-US" sz="1400" kern="1200"/>
            <a:t>Can provide stronger proof of identity and can be used in a wider variety of applications</a:t>
          </a:r>
        </a:p>
      </dsp:txBody>
      <dsp:txXfrm>
        <a:off x="32552" y="2730772"/>
        <a:ext cx="3785216" cy="904112"/>
      </dsp:txXfrm>
    </dsp:sp>
    <dsp:sp modelId="{F1725AF0-0565-4040-88ED-9513DE94B247}">
      <dsp:nvSpPr>
        <dsp:cNvPr id="0" name=""/>
        <dsp:cNvSpPr/>
      </dsp:nvSpPr>
      <dsp:spPr>
        <a:xfrm rot="5400000">
          <a:off x="1841128" y="3747044"/>
          <a:ext cx="168064" cy="168064"/>
        </a:xfrm>
        <a:prstGeom prst="rightArrow">
          <a:avLst>
            <a:gd name="adj1" fmla="val 667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1B7A8F7-C657-E146-BA5A-C62EEE25BE2D}">
      <dsp:nvSpPr>
        <dsp:cNvPr id="0" name=""/>
        <dsp:cNvSpPr/>
      </dsp:nvSpPr>
      <dsp:spPr>
        <a:xfrm>
          <a:off x="4424" y="3999141"/>
          <a:ext cx="3841472" cy="960368"/>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rtl="0">
            <a:lnSpc>
              <a:spcPct val="90000"/>
            </a:lnSpc>
            <a:spcBef>
              <a:spcPct val="0"/>
            </a:spcBef>
            <a:spcAft>
              <a:spcPct val="35000"/>
            </a:spcAft>
            <a:buNone/>
          </a:pPr>
          <a:r>
            <a:rPr lang="en-US" sz="1400" kern="1200"/>
            <a:t>In effect, is a smart card that has been verified by the national government as valid and authentic</a:t>
          </a:r>
        </a:p>
      </dsp:txBody>
      <dsp:txXfrm>
        <a:off x="32552" y="4027269"/>
        <a:ext cx="3785216" cy="904112"/>
      </dsp:txXfrm>
    </dsp:sp>
    <dsp:sp modelId="{D72E6201-16A1-F148-8785-1A3C3F1A8607}">
      <dsp:nvSpPr>
        <dsp:cNvPr id="0" name=""/>
        <dsp:cNvSpPr/>
      </dsp:nvSpPr>
      <dsp:spPr>
        <a:xfrm>
          <a:off x="4383703" y="109650"/>
          <a:ext cx="3841472" cy="960368"/>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4130" tIns="24130" rIns="24130" bIns="24130" numCol="1" spcCol="1270" anchor="ctr" anchorCtr="0">
          <a:noAutofit/>
        </a:bodyPr>
        <a:lstStyle/>
        <a:p>
          <a:pPr marL="0" lvl="0" indent="0" algn="ctr" defTabSz="844550" rtl="0">
            <a:lnSpc>
              <a:spcPct val="90000"/>
            </a:lnSpc>
            <a:spcBef>
              <a:spcPct val="0"/>
            </a:spcBef>
            <a:spcAft>
              <a:spcPct val="35000"/>
            </a:spcAft>
            <a:buNone/>
          </a:pPr>
          <a:r>
            <a:rPr lang="en-US" sz="1900" kern="1200"/>
            <a:t>Most advanced deployment is the German card </a:t>
          </a:r>
          <a:r>
            <a:rPr lang="en-US" sz="1900" i="1" kern="1200"/>
            <a:t>neuer Personalausweis</a:t>
          </a:r>
          <a:endParaRPr lang="en-US" sz="1900" kern="1200"/>
        </a:p>
      </dsp:txBody>
      <dsp:txXfrm>
        <a:off x="4411831" y="137778"/>
        <a:ext cx="3785216" cy="904112"/>
      </dsp:txXfrm>
    </dsp:sp>
    <dsp:sp modelId="{446929B8-4632-CA42-BA85-42C5E4D85027}">
      <dsp:nvSpPr>
        <dsp:cNvPr id="0" name=""/>
        <dsp:cNvSpPr/>
      </dsp:nvSpPr>
      <dsp:spPr>
        <a:xfrm rot="5400000">
          <a:off x="6220407" y="1154050"/>
          <a:ext cx="168064" cy="168064"/>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D2CD14C2-0716-AA46-8C1D-AD38F342E91E}">
      <dsp:nvSpPr>
        <dsp:cNvPr id="0" name=""/>
        <dsp:cNvSpPr/>
      </dsp:nvSpPr>
      <dsp:spPr>
        <a:xfrm>
          <a:off x="4383703" y="1406147"/>
          <a:ext cx="3841472" cy="1613130"/>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7780" tIns="17780" rIns="17780" bIns="17780" numCol="1" spcCol="1270" anchor="t" anchorCtr="0">
          <a:noAutofit/>
        </a:bodyPr>
        <a:lstStyle/>
        <a:p>
          <a:pPr marL="0" lvl="0" indent="0" algn="l" defTabSz="622300" rtl="0">
            <a:lnSpc>
              <a:spcPct val="90000"/>
            </a:lnSpc>
            <a:spcBef>
              <a:spcPct val="0"/>
            </a:spcBef>
            <a:spcAft>
              <a:spcPct val="35000"/>
            </a:spcAft>
            <a:buNone/>
          </a:pPr>
          <a:r>
            <a:rPr lang="en-US" sz="1400" kern="1200"/>
            <a:t>Has human-readable data printed on its surface</a:t>
          </a:r>
        </a:p>
        <a:p>
          <a:pPr marL="57150" lvl="1" indent="-57150" algn="l" defTabSz="488950" rtl="0">
            <a:lnSpc>
              <a:spcPct val="90000"/>
            </a:lnSpc>
            <a:spcBef>
              <a:spcPct val="0"/>
            </a:spcBef>
            <a:spcAft>
              <a:spcPct val="15000"/>
            </a:spcAft>
            <a:buChar char="•"/>
          </a:pPr>
          <a:r>
            <a:rPr lang="en-US" sz="1100" kern="1200"/>
            <a:t>Personal data</a:t>
          </a:r>
        </a:p>
        <a:p>
          <a:pPr marL="57150" lvl="1" indent="-57150" algn="l" defTabSz="488950" rtl="0">
            <a:lnSpc>
              <a:spcPct val="90000"/>
            </a:lnSpc>
            <a:spcBef>
              <a:spcPct val="0"/>
            </a:spcBef>
            <a:spcAft>
              <a:spcPct val="15000"/>
            </a:spcAft>
            <a:buChar char="•"/>
          </a:pPr>
          <a:r>
            <a:rPr lang="en-US" sz="1100" kern="1200"/>
            <a:t>Document number</a:t>
          </a:r>
        </a:p>
        <a:p>
          <a:pPr marL="57150" lvl="1" indent="-57150" algn="l" defTabSz="488950" rtl="0">
            <a:lnSpc>
              <a:spcPct val="90000"/>
            </a:lnSpc>
            <a:spcBef>
              <a:spcPct val="0"/>
            </a:spcBef>
            <a:spcAft>
              <a:spcPct val="15000"/>
            </a:spcAft>
            <a:buChar char="•"/>
          </a:pPr>
          <a:r>
            <a:rPr lang="en-US" sz="1100" kern="1200"/>
            <a:t>Card access number (CAN)</a:t>
          </a:r>
        </a:p>
        <a:p>
          <a:pPr marL="57150" lvl="1" indent="-57150" algn="l" defTabSz="488950" rtl="0">
            <a:lnSpc>
              <a:spcPct val="90000"/>
            </a:lnSpc>
            <a:spcBef>
              <a:spcPct val="0"/>
            </a:spcBef>
            <a:spcAft>
              <a:spcPct val="15000"/>
            </a:spcAft>
            <a:buChar char="•"/>
          </a:pPr>
          <a:r>
            <a:rPr lang="en-US" sz="1100" kern="1200" dirty="0"/>
            <a:t>Machine readable zone (MRZ)</a:t>
          </a:r>
        </a:p>
      </dsp:txBody>
      <dsp:txXfrm>
        <a:off x="4430950" y="1453394"/>
        <a:ext cx="3746978" cy="1518636"/>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4D7912-D956-F443-8587-3BA1DE842FA0}">
      <dsp:nvSpPr>
        <dsp:cNvPr id="0" name=""/>
        <dsp:cNvSpPr/>
      </dsp:nvSpPr>
      <dsp:spPr>
        <a:xfrm rot="5400000">
          <a:off x="513948" y="1312414"/>
          <a:ext cx="1538357" cy="2559791"/>
        </a:xfrm>
        <a:prstGeom prst="corner">
          <a:avLst>
            <a:gd name="adj1" fmla="val 16120"/>
            <a:gd name="adj2" fmla="val 1611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21F68229-0417-8946-9F21-2C92F459BDA4}">
      <dsp:nvSpPr>
        <dsp:cNvPr id="0" name=""/>
        <dsp:cNvSpPr/>
      </dsp:nvSpPr>
      <dsp:spPr>
        <a:xfrm>
          <a:off x="257157" y="2077240"/>
          <a:ext cx="2310994" cy="20257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rtl="0">
            <a:lnSpc>
              <a:spcPct val="90000"/>
            </a:lnSpc>
            <a:spcBef>
              <a:spcPct val="0"/>
            </a:spcBef>
            <a:spcAft>
              <a:spcPct val="35000"/>
            </a:spcAft>
            <a:buNone/>
          </a:pPr>
          <a:r>
            <a:rPr lang="en-US" sz="1600" kern="1200"/>
            <a:t>Ensures that the contactless RF chip in the eID card cannot be read without explicit access control</a:t>
          </a:r>
        </a:p>
      </dsp:txBody>
      <dsp:txXfrm>
        <a:off x="257157" y="2077240"/>
        <a:ext cx="2310994" cy="2025722"/>
      </dsp:txXfrm>
    </dsp:sp>
    <dsp:sp modelId="{FCAADD36-B27C-BD4A-A3A7-456D96FEDBE9}">
      <dsp:nvSpPr>
        <dsp:cNvPr id="0" name=""/>
        <dsp:cNvSpPr/>
      </dsp:nvSpPr>
      <dsp:spPr>
        <a:xfrm>
          <a:off x="2132115" y="1123959"/>
          <a:ext cx="436036" cy="436036"/>
        </a:xfrm>
        <a:prstGeom prst="triangle">
          <a:avLst>
            <a:gd name="adj" fmla="val 10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90BC4705-3EEE-4748-A4BE-6354FD6594F5}">
      <dsp:nvSpPr>
        <dsp:cNvPr id="0" name=""/>
        <dsp:cNvSpPr/>
      </dsp:nvSpPr>
      <dsp:spPr>
        <a:xfrm rot="5400000">
          <a:off x="3343056" y="612348"/>
          <a:ext cx="1538357" cy="2559791"/>
        </a:xfrm>
        <a:prstGeom prst="corner">
          <a:avLst>
            <a:gd name="adj1" fmla="val 16120"/>
            <a:gd name="adj2" fmla="val 1611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D7553290-8C24-D64E-A2C5-6C3C4781B7F8}">
      <dsp:nvSpPr>
        <dsp:cNvPr id="0" name=""/>
        <dsp:cNvSpPr/>
      </dsp:nvSpPr>
      <dsp:spPr>
        <a:xfrm>
          <a:off x="3086266" y="1377174"/>
          <a:ext cx="2310994" cy="20257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rtl="0">
            <a:lnSpc>
              <a:spcPct val="90000"/>
            </a:lnSpc>
            <a:spcBef>
              <a:spcPct val="0"/>
            </a:spcBef>
            <a:spcAft>
              <a:spcPct val="35000"/>
            </a:spcAft>
            <a:buNone/>
          </a:pPr>
          <a:r>
            <a:rPr lang="en-US" sz="1600" kern="1200"/>
            <a:t>For online applications, access is established by the user entering the 6-digit PIN (which should only be known to the holder of the card)</a:t>
          </a:r>
        </a:p>
      </dsp:txBody>
      <dsp:txXfrm>
        <a:off x="3086266" y="1377174"/>
        <a:ext cx="2310994" cy="2025722"/>
      </dsp:txXfrm>
    </dsp:sp>
    <dsp:sp modelId="{85A3A005-D192-C245-BFDF-671FFA105593}">
      <dsp:nvSpPr>
        <dsp:cNvPr id="0" name=""/>
        <dsp:cNvSpPr/>
      </dsp:nvSpPr>
      <dsp:spPr>
        <a:xfrm>
          <a:off x="4961224" y="423894"/>
          <a:ext cx="436036" cy="436036"/>
        </a:xfrm>
        <a:prstGeom prst="triangle">
          <a:avLst>
            <a:gd name="adj" fmla="val 10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7823D4CF-DD20-BF4E-B138-4AF79BFCE2A0}">
      <dsp:nvSpPr>
        <dsp:cNvPr id="0" name=""/>
        <dsp:cNvSpPr/>
      </dsp:nvSpPr>
      <dsp:spPr>
        <a:xfrm rot="5400000">
          <a:off x="6172165" y="-87716"/>
          <a:ext cx="1538357" cy="2559791"/>
        </a:xfrm>
        <a:prstGeom prst="corner">
          <a:avLst>
            <a:gd name="adj1" fmla="val 16120"/>
            <a:gd name="adj2" fmla="val 1611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434D8713-968C-DB42-8202-5E4FA04F565E}">
      <dsp:nvSpPr>
        <dsp:cNvPr id="0" name=""/>
        <dsp:cNvSpPr/>
      </dsp:nvSpPr>
      <dsp:spPr>
        <a:xfrm>
          <a:off x="5915374" y="677109"/>
          <a:ext cx="2310994" cy="20257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rtl="0">
            <a:lnSpc>
              <a:spcPct val="90000"/>
            </a:lnSpc>
            <a:spcBef>
              <a:spcPct val="0"/>
            </a:spcBef>
            <a:spcAft>
              <a:spcPct val="35000"/>
            </a:spcAft>
            <a:buNone/>
          </a:pPr>
          <a:r>
            <a:rPr lang="en-US" sz="1600" kern="1200"/>
            <a:t>For offline applications, either the MRZ printed on the back of the card or the six-digit card access number (CAN) printed on the front is used</a:t>
          </a:r>
        </a:p>
      </dsp:txBody>
      <dsp:txXfrm>
        <a:off x="5915374" y="677109"/>
        <a:ext cx="2310994" cy="2025722"/>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A0E7FB-61E5-954C-BCED-5276058B0501}">
      <dsp:nvSpPr>
        <dsp:cNvPr id="0" name=""/>
        <dsp:cNvSpPr/>
      </dsp:nvSpPr>
      <dsp:spPr>
        <a:xfrm>
          <a:off x="2551579" y="1577451"/>
          <a:ext cx="3804046" cy="3804046"/>
        </a:xfrm>
        <a:prstGeom prst="ellipse">
          <a:avLst/>
        </a:prstGeom>
        <a:solidFill>
          <a:schemeClr val="accent6">
            <a:lumMod val="40000"/>
            <a:lumOff val="6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r>
            <a:rPr lang="en-GB" sz="2500" b="1" kern="1200" cap="all" spc="0" dirty="0">
              <a:ln w="9000" cmpd="sng">
                <a:solidFill>
                  <a:schemeClr val="accent4">
                    <a:shade val="50000"/>
                    <a:satMod val="120000"/>
                  </a:schemeClr>
                </a:solidFill>
                <a:prstDash val="solid"/>
              </a:ln>
              <a:solidFill>
                <a:schemeClr val="tx2">
                  <a:lumMod val="25000"/>
                </a:schemeClr>
              </a:solidFill>
              <a:effectLst>
                <a:reflection blurRad="12700" stA="28000" endPos="45000" dist="1000" dir="5400000" sy="-100000" algn="bl" rotWithShape="0"/>
              </a:effectLst>
              <a:latin typeface="+mj-lt"/>
              <a:ea typeface="ＭＳ Ｐゴシック" pitchFamily="-110" charset="-128"/>
              <a:cs typeface="ＭＳ Ｐゴシック" pitchFamily="-110" charset="-128"/>
            </a:rPr>
            <a:t>Authentication</a:t>
          </a:r>
          <a:r>
            <a:rPr lang="en-US" sz="2500" b="1" kern="1200" cap="all" spc="0" dirty="0">
              <a:ln w="9000" cmpd="sng">
                <a:solidFill>
                  <a:schemeClr val="accent4">
                    <a:shade val="50000"/>
                    <a:satMod val="120000"/>
                  </a:schemeClr>
                </a:solidFill>
                <a:prstDash val="solid"/>
              </a:ln>
              <a:solidFill>
                <a:schemeClr val="tx2">
                  <a:lumMod val="25000"/>
                </a:schemeClr>
              </a:solidFill>
              <a:effectLst>
                <a:reflection blurRad="12700" stA="28000" endPos="45000" dist="1000" dir="5400000" sy="-100000" algn="bl" rotWithShape="0"/>
              </a:effectLst>
              <a:latin typeface="+mj-lt"/>
              <a:ea typeface="ＭＳ Ｐゴシック" pitchFamily="-110" charset="-128"/>
              <a:cs typeface="ＭＳ Ｐゴシック" pitchFamily="-110" charset="-128"/>
            </a:rPr>
            <a:t>         Security Issues</a:t>
          </a:r>
          <a:endParaRPr lang="en-US" sz="2500" b="1" kern="1200" cap="all" spc="0" dirty="0">
            <a:ln w="9000" cmpd="sng">
              <a:solidFill>
                <a:schemeClr val="accent4">
                  <a:shade val="50000"/>
                  <a:satMod val="120000"/>
                </a:schemeClr>
              </a:solidFill>
              <a:prstDash val="solid"/>
            </a:ln>
            <a:solidFill>
              <a:schemeClr val="tx2">
                <a:lumMod val="25000"/>
              </a:schemeClr>
            </a:solidFill>
            <a:effectLst>
              <a:reflection blurRad="12700" stA="28000" endPos="45000" dist="1000" dir="5400000" sy="-100000" algn="bl" rotWithShape="0"/>
            </a:effectLst>
          </a:endParaRPr>
        </a:p>
      </dsp:txBody>
      <dsp:txXfrm>
        <a:off x="3108669" y="2134541"/>
        <a:ext cx="2689866" cy="2689866"/>
      </dsp:txXfrm>
    </dsp:sp>
    <dsp:sp modelId="{B435D657-C144-8741-9BC2-C7249D5BD679}">
      <dsp:nvSpPr>
        <dsp:cNvPr id="0" name=""/>
        <dsp:cNvSpPr/>
      </dsp:nvSpPr>
      <dsp:spPr>
        <a:xfrm>
          <a:off x="3068555" y="46859"/>
          <a:ext cx="2835555" cy="2598715"/>
        </a:xfrm>
        <a:prstGeom prst="ellipse">
          <a:avLst/>
        </a:prstGeom>
        <a:solidFill>
          <a:schemeClr val="accent5">
            <a:lumMod val="75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en-US" sz="1800" b="1" kern="1200" dirty="0">
              <a:solidFill>
                <a:schemeClr val="bg1"/>
              </a:solidFill>
            </a:rPr>
            <a:t>Eavesdropping</a:t>
          </a:r>
        </a:p>
        <a:p>
          <a:pPr marL="0" lvl="0" indent="0" algn="ctr" defTabSz="800100" rtl="0">
            <a:lnSpc>
              <a:spcPct val="90000"/>
            </a:lnSpc>
            <a:spcBef>
              <a:spcPct val="0"/>
            </a:spcBef>
            <a:spcAft>
              <a:spcPct val="35000"/>
            </a:spcAft>
            <a:buNone/>
          </a:pPr>
          <a:r>
            <a:rPr lang="en-US" sz="1400" b="1" kern="1200" dirty="0">
              <a:solidFill>
                <a:schemeClr val="bg1"/>
              </a:solidFill>
            </a:rPr>
            <a:t>Adversary attempts to learn the password by some sort of attack that involves the physical proximity of user and adversary</a:t>
          </a:r>
        </a:p>
      </dsp:txBody>
      <dsp:txXfrm>
        <a:off x="3483812" y="427432"/>
        <a:ext cx="2005041" cy="1837569"/>
      </dsp:txXfrm>
    </dsp:sp>
    <dsp:sp modelId="{5008F7C2-3B2F-E648-A07F-1C856BC2504D}">
      <dsp:nvSpPr>
        <dsp:cNvPr id="0" name=""/>
        <dsp:cNvSpPr/>
      </dsp:nvSpPr>
      <dsp:spPr>
        <a:xfrm>
          <a:off x="5394373" y="990593"/>
          <a:ext cx="2638144" cy="2441703"/>
        </a:xfrm>
        <a:prstGeom prst="ellipse">
          <a:avLst/>
        </a:prstGeom>
        <a:solidFill>
          <a:schemeClr val="accent1">
            <a:lumMod val="75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en-US" sz="1800" b="1" kern="1200" dirty="0">
              <a:solidFill>
                <a:schemeClr val="bg1"/>
              </a:solidFill>
            </a:rPr>
            <a:t>Host Attacks</a:t>
          </a:r>
        </a:p>
        <a:p>
          <a:pPr marL="0" lvl="0" indent="0" algn="ctr" defTabSz="800100" rtl="0">
            <a:lnSpc>
              <a:spcPct val="90000"/>
            </a:lnSpc>
            <a:spcBef>
              <a:spcPct val="0"/>
            </a:spcBef>
            <a:spcAft>
              <a:spcPct val="35000"/>
            </a:spcAft>
            <a:buNone/>
          </a:pPr>
          <a:r>
            <a:rPr lang="en-US" sz="1400" b="1" kern="1200" dirty="0">
              <a:solidFill>
                <a:schemeClr val="bg1"/>
              </a:solidFill>
            </a:rPr>
            <a:t>Directed at the user file at the host where passwords, token passcodes, or biometric templates are stored</a:t>
          </a:r>
          <a:endParaRPr lang="en-US" sz="1400" kern="1200" dirty="0">
            <a:solidFill>
              <a:schemeClr val="bg1"/>
            </a:solidFill>
          </a:endParaRPr>
        </a:p>
      </dsp:txBody>
      <dsp:txXfrm>
        <a:off x="5780720" y="1348172"/>
        <a:ext cx="1865450" cy="1726545"/>
      </dsp:txXfrm>
    </dsp:sp>
    <dsp:sp modelId="{003E0A61-2997-D14C-9833-807AF7126595}">
      <dsp:nvSpPr>
        <dsp:cNvPr id="0" name=""/>
        <dsp:cNvSpPr/>
      </dsp:nvSpPr>
      <dsp:spPr>
        <a:xfrm>
          <a:off x="5699169" y="3276599"/>
          <a:ext cx="2476662" cy="2524080"/>
        </a:xfrm>
        <a:prstGeom prst="ellipse">
          <a:avLst/>
        </a:prstGeom>
        <a:solidFill>
          <a:schemeClr val="accent3">
            <a:lumMod val="75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bg1"/>
              </a:solidFill>
            </a:rPr>
            <a:t>Replay</a:t>
          </a:r>
        </a:p>
        <a:p>
          <a:pPr marL="0" lvl="0" indent="0" algn="ctr" defTabSz="800100" rtl="0">
            <a:lnSpc>
              <a:spcPct val="90000"/>
            </a:lnSpc>
            <a:spcBef>
              <a:spcPct val="0"/>
            </a:spcBef>
            <a:spcAft>
              <a:spcPct val="35000"/>
            </a:spcAft>
            <a:buNone/>
          </a:pPr>
          <a:r>
            <a:rPr lang="en-US" sz="1400" b="1" kern="1200" dirty="0">
              <a:solidFill>
                <a:schemeClr val="bg1"/>
              </a:solidFill>
            </a:rPr>
            <a:t>Adversary repeats a previously captured user response</a:t>
          </a:r>
          <a:endParaRPr lang="en-US" sz="1400" kern="1200" dirty="0">
            <a:solidFill>
              <a:schemeClr val="bg1"/>
            </a:solidFill>
          </a:endParaRPr>
        </a:p>
      </dsp:txBody>
      <dsp:txXfrm>
        <a:off x="6061868" y="3646242"/>
        <a:ext cx="1751264" cy="1784794"/>
      </dsp:txXfrm>
    </dsp:sp>
    <dsp:sp modelId="{A46758A4-57EB-5C4E-8B9E-2702AAF1C17A}">
      <dsp:nvSpPr>
        <dsp:cNvPr id="0" name=""/>
        <dsp:cNvSpPr/>
      </dsp:nvSpPr>
      <dsp:spPr>
        <a:xfrm>
          <a:off x="3505205" y="4267210"/>
          <a:ext cx="2612124" cy="2396815"/>
        </a:xfrm>
        <a:prstGeom prst="ellipse">
          <a:avLst/>
        </a:prstGeom>
        <a:solidFill>
          <a:schemeClr val="accent5">
            <a:lumMod val="75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en-US" sz="1800" b="1" kern="1200" dirty="0">
              <a:solidFill>
                <a:schemeClr val="bg1"/>
              </a:solidFill>
            </a:rPr>
            <a:t>Client Attacks</a:t>
          </a:r>
        </a:p>
        <a:p>
          <a:pPr marL="0" lvl="0" indent="0" algn="ctr" defTabSz="800100" rtl="0">
            <a:lnSpc>
              <a:spcPct val="90000"/>
            </a:lnSpc>
            <a:spcBef>
              <a:spcPct val="0"/>
            </a:spcBef>
            <a:spcAft>
              <a:spcPct val="35000"/>
            </a:spcAft>
            <a:buNone/>
          </a:pPr>
          <a:r>
            <a:rPr lang="en-US" sz="1400" b="1" kern="1200" dirty="0">
              <a:solidFill>
                <a:schemeClr val="bg1"/>
              </a:solidFill>
            </a:rPr>
            <a:t>Adversary attempts to achieve user authentication without access to the remote host or the intervening communications path</a:t>
          </a:r>
          <a:endParaRPr lang="en-US" sz="1400" kern="1200" dirty="0">
            <a:solidFill>
              <a:schemeClr val="bg1"/>
            </a:solidFill>
          </a:endParaRPr>
        </a:p>
      </dsp:txBody>
      <dsp:txXfrm>
        <a:off x="3887742" y="4618215"/>
        <a:ext cx="1847050" cy="1694805"/>
      </dsp:txXfrm>
    </dsp:sp>
    <dsp:sp modelId="{73CC81F9-E056-5D48-AB2E-5424D642560D}">
      <dsp:nvSpPr>
        <dsp:cNvPr id="0" name=""/>
        <dsp:cNvSpPr/>
      </dsp:nvSpPr>
      <dsp:spPr>
        <a:xfrm>
          <a:off x="951122" y="3602834"/>
          <a:ext cx="2747358" cy="2629699"/>
        </a:xfrm>
        <a:prstGeom prst="ellipse">
          <a:avLst/>
        </a:prstGeom>
        <a:solidFill>
          <a:schemeClr val="accent1">
            <a:lumMod val="75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en-US" sz="1800" b="1" kern="1200" dirty="0">
              <a:solidFill>
                <a:schemeClr val="bg1"/>
              </a:solidFill>
            </a:rPr>
            <a:t>Trojan Horse                                  </a:t>
          </a:r>
          <a:r>
            <a:rPr lang="en-US" sz="1400" b="1" kern="1200" dirty="0">
              <a:solidFill>
                <a:schemeClr val="bg1"/>
              </a:solidFill>
            </a:rPr>
            <a:t>An application or physical device masquerades as an authentic application or device for the purpose of capturing a user password, passcode, or biometric</a:t>
          </a:r>
          <a:endParaRPr lang="en-US" sz="1800" b="1" kern="1200" dirty="0">
            <a:solidFill>
              <a:schemeClr val="bg1"/>
            </a:solidFill>
          </a:endParaRPr>
        </a:p>
      </dsp:txBody>
      <dsp:txXfrm>
        <a:off x="1353463" y="3987945"/>
        <a:ext cx="1942676" cy="1859477"/>
      </dsp:txXfrm>
    </dsp:sp>
    <dsp:sp modelId="{905CC022-C6AF-0E41-B566-BB7DFF9510F7}">
      <dsp:nvSpPr>
        <dsp:cNvPr id="0" name=""/>
        <dsp:cNvSpPr/>
      </dsp:nvSpPr>
      <dsp:spPr>
        <a:xfrm>
          <a:off x="616300" y="1080974"/>
          <a:ext cx="2774158" cy="2652828"/>
        </a:xfrm>
        <a:prstGeom prst="ellipse">
          <a:avLst/>
        </a:prstGeom>
        <a:solidFill>
          <a:schemeClr val="accent3">
            <a:lumMod val="75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en-US" sz="1800" b="1" kern="1200" dirty="0">
              <a:solidFill>
                <a:schemeClr val="bg1"/>
              </a:solidFill>
            </a:rPr>
            <a:t>Denial-of-Service                  </a:t>
          </a:r>
        </a:p>
        <a:p>
          <a:pPr marL="0" lvl="0" indent="0" algn="ctr" defTabSz="800100" rtl="0">
            <a:lnSpc>
              <a:spcPct val="90000"/>
            </a:lnSpc>
            <a:spcBef>
              <a:spcPct val="0"/>
            </a:spcBef>
            <a:spcAft>
              <a:spcPct val="35000"/>
            </a:spcAft>
            <a:buNone/>
          </a:pPr>
          <a:r>
            <a:rPr lang="en-US" sz="1400" b="1" kern="1200" dirty="0">
              <a:solidFill>
                <a:schemeClr val="bg1"/>
              </a:solidFill>
            </a:rPr>
            <a:t>Attempts to disable a user authentication service by flooding the service with numerous authentication attempts</a:t>
          </a:r>
          <a:endParaRPr lang="en-US" sz="1800" b="1" kern="1200" dirty="0">
            <a:solidFill>
              <a:schemeClr val="bg1"/>
            </a:solidFill>
          </a:endParaRPr>
        </a:p>
      </dsp:txBody>
      <dsp:txXfrm>
        <a:off x="1022566" y="1469472"/>
        <a:ext cx="1961626" cy="187583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30F7F3-A1DD-5F43-804E-8C96C34E8E80}">
      <dsp:nvSpPr>
        <dsp:cNvPr id="0" name=""/>
        <dsp:cNvSpPr/>
      </dsp:nvSpPr>
      <dsp:spPr>
        <a:xfrm rot="5400000">
          <a:off x="976623" y="1187375"/>
          <a:ext cx="1050131" cy="1195537"/>
        </a:xfrm>
        <a:prstGeom prst="bentUpArrow">
          <a:avLst>
            <a:gd name="adj1" fmla="val 32840"/>
            <a:gd name="adj2" fmla="val 25000"/>
            <a:gd name="adj3" fmla="val 35780"/>
          </a:avLst>
        </a:prstGeom>
        <a:solidFill>
          <a:schemeClr val="accent1">
            <a:tint val="5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79E0215A-C0BE-D140-B2CF-9D84742E39D9}">
      <dsp:nvSpPr>
        <dsp:cNvPr id="0" name=""/>
        <dsp:cNvSpPr/>
      </dsp:nvSpPr>
      <dsp:spPr>
        <a:xfrm>
          <a:off x="698402" y="23283"/>
          <a:ext cx="1767802" cy="1237404"/>
        </a:xfrm>
        <a:prstGeom prst="roundRect">
          <a:avLst>
            <a:gd name="adj" fmla="val 1667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Assurance Level</a:t>
          </a:r>
        </a:p>
      </dsp:txBody>
      <dsp:txXfrm>
        <a:off x="758818" y="83699"/>
        <a:ext cx="1646970" cy="1116572"/>
      </dsp:txXfrm>
    </dsp:sp>
    <dsp:sp modelId="{B2CB29D6-A6C6-8044-B402-A60BB7F04896}">
      <dsp:nvSpPr>
        <dsp:cNvPr id="0" name=""/>
        <dsp:cNvSpPr/>
      </dsp:nvSpPr>
      <dsp:spPr>
        <a:xfrm>
          <a:off x="2466205" y="141298"/>
          <a:ext cx="1285731" cy="1000125"/>
        </a:xfrm>
        <a:prstGeom prst="rect">
          <a:avLst/>
        </a:prstGeom>
        <a:noFill/>
        <a:ln>
          <a:noFill/>
        </a:ln>
        <a:effectLst/>
      </dsp:spPr>
      <dsp:style>
        <a:lnRef idx="0">
          <a:scrgbClr r="0" g="0" b="0"/>
        </a:lnRef>
        <a:fillRef idx="0">
          <a:scrgbClr r="0" g="0" b="0"/>
        </a:fillRef>
        <a:effectRef idx="0">
          <a:scrgbClr r="0" g="0" b="0"/>
        </a:effectRef>
        <a:fontRef idx="minor"/>
      </dsp:style>
    </dsp:sp>
    <dsp:sp modelId="{FBF4B76E-58A4-5942-B229-14A274B7340E}">
      <dsp:nvSpPr>
        <dsp:cNvPr id="0" name=""/>
        <dsp:cNvSpPr/>
      </dsp:nvSpPr>
      <dsp:spPr>
        <a:xfrm rot="5400000">
          <a:off x="2442319" y="2577389"/>
          <a:ext cx="1050131" cy="1195537"/>
        </a:xfrm>
        <a:prstGeom prst="bentUpArrow">
          <a:avLst>
            <a:gd name="adj1" fmla="val 32840"/>
            <a:gd name="adj2" fmla="val 25000"/>
            <a:gd name="adj3" fmla="val 35780"/>
          </a:avLst>
        </a:prstGeom>
        <a:solidFill>
          <a:schemeClr val="accent1">
            <a:tint val="5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D36B1499-A36B-5849-9F15-CDCD337DBAA1}">
      <dsp:nvSpPr>
        <dsp:cNvPr id="0" name=""/>
        <dsp:cNvSpPr/>
      </dsp:nvSpPr>
      <dsp:spPr>
        <a:xfrm>
          <a:off x="2164098" y="1413297"/>
          <a:ext cx="1767802" cy="1237404"/>
        </a:xfrm>
        <a:prstGeom prst="roundRect">
          <a:avLst>
            <a:gd name="adj" fmla="val 1667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Potential impact</a:t>
          </a:r>
        </a:p>
      </dsp:txBody>
      <dsp:txXfrm>
        <a:off x="2224514" y="1473713"/>
        <a:ext cx="1646970" cy="1116572"/>
      </dsp:txXfrm>
    </dsp:sp>
    <dsp:sp modelId="{CF5B2834-1426-A24A-BF89-E66E9ADEAB26}">
      <dsp:nvSpPr>
        <dsp:cNvPr id="0" name=""/>
        <dsp:cNvSpPr/>
      </dsp:nvSpPr>
      <dsp:spPr>
        <a:xfrm>
          <a:off x="3931901" y="1531312"/>
          <a:ext cx="1285731" cy="1000125"/>
        </a:xfrm>
        <a:prstGeom prst="rect">
          <a:avLst/>
        </a:prstGeom>
        <a:noFill/>
        <a:ln>
          <a:noFill/>
        </a:ln>
        <a:effectLst/>
      </dsp:spPr>
      <dsp:style>
        <a:lnRef idx="0">
          <a:scrgbClr r="0" g="0" b="0"/>
        </a:lnRef>
        <a:fillRef idx="0">
          <a:scrgbClr r="0" g="0" b="0"/>
        </a:fillRef>
        <a:effectRef idx="0">
          <a:scrgbClr r="0" g="0" b="0"/>
        </a:effectRef>
        <a:fontRef idx="minor"/>
      </dsp:style>
    </dsp:sp>
    <dsp:sp modelId="{F5AF4232-C73F-004E-BAAA-CBA395BB2B63}">
      <dsp:nvSpPr>
        <dsp:cNvPr id="0" name=""/>
        <dsp:cNvSpPr/>
      </dsp:nvSpPr>
      <dsp:spPr>
        <a:xfrm>
          <a:off x="3629794" y="2803311"/>
          <a:ext cx="1767802" cy="1237404"/>
        </a:xfrm>
        <a:prstGeom prst="roundRect">
          <a:avLst>
            <a:gd name="adj" fmla="val 1667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Areas of risk</a:t>
          </a:r>
        </a:p>
      </dsp:txBody>
      <dsp:txXfrm>
        <a:off x="3690210" y="2863727"/>
        <a:ext cx="1646970" cy="111657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BAEE09-94F7-6448-A0C0-E9068B05211E}">
      <dsp:nvSpPr>
        <dsp:cNvPr id="0" name=""/>
        <dsp:cNvSpPr/>
      </dsp:nvSpPr>
      <dsp:spPr>
        <a:xfrm>
          <a:off x="10355" y="0"/>
          <a:ext cx="2611933" cy="5328591"/>
        </a:xfrm>
        <a:prstGeom prst="roundRect">
          <a:avLst>
            <a:gd name="adj" fmla="val 10000"/>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53340" tIns="53340" rIns="53340" bIns="53340" numCol="1" spcCol="1270" anchor="ctr" anchorCtr="0">
          <a:noAutofit/>
        </a:bodyPr>
        <a:lstStyle/>
        <a:p>
          <a:pPr marL="0" lvl="0" indent="0" algn="ctr" defTabSz="622300" rtl="0">
            <a:lnSpc>
              <a:spcPct val="140000"/>
            </a:lnSpc>
            <a:spcBef>
              <a:spcPct val="0"/>
            </a:spcBef>
            <a:spcAft>
              <a:spcPct val="35000"/>
            </a:spcAft>
            <a:buNone/>
          </a:pPr>
          <a:endParaRPr lang="en-US" sz="1400" kern="1200" baseline="0" dirty="0">
            <a:latin typeface="+mj-lt"/>
          </a:endParaRPr>
        </a:p>
        <a:p>
          <a:pPr marL="0" lvl="0" indent="0" algn="ctr" defTabSz="622300" rtl="0">
            <a:lnSpc>
              <a:spcPct val="140000"/>
            </a:lnSpc>
            <a:spcBef>
              <a:spcPct val="0"/>
            </a:spcBef>
            <a:spcAft>
              <a:spcPct val="35000"/>
            </a:spcAft>
            <a:buNone/>
          </a:pPr>
          <a:endParaRPr lang="en-US" sz="1400" kern="1200" baseline="0" dirty="0">
            <a:latin typeface="+mj-lt"/>
          </a:endParaRPr>
        </a:p>
        <a:p>
          <a:pPr marL="0" lvl="0" indent="0" algn="ctr" defTabSz="622300" rtl="0">
            <a:lnSpc>
              <a:spcPct val="140000"/>
            </a:lnSpc>
            <a:spcBef>
              <a:spcPct val="0"/>
            </a:spcBef>
            <a:spcAft>
              <a:spcPct val="35000"/>
            </a:spcAft>
            <a:buNone/>
          </a:pPr>
          <a:endParaRPr lang="en-US" sz="1400" kern="1200" baseline="0" dirty="0">
            <a:latin typeface="+mj-lt"/>
          </a:endParaRPr>
        </a:p>
        <a:p>
          <a:pPr marL="0" lvl="0" indent="0" algn="ctr" defTabSz="622300" rtl="0">
            <a:lnSpc>
              <a:spcPct val="140000"/>
            </a:lnSpc>
            <a:spcBef>
              <a:spcPct val="0"/>
            </a:spcBef>
            <a:spcAft>
              <a:spcPct val="35000"/>
            </a:spcAft>
            <a:buNone/>
          </a:pPr>
          <a:endParaRPr lang="en-US" sz="2400" kern="1200" baseline="0" dirty="0">
            <a:latin typeface="+mn-lt"/>
          </a:endParaRPr>
        </a:p>
        <a:p>
          <a:pPr marL="0" lvl="0" indent="0" algn="ctr" defTabSz="622300" rtl="0">
            <a:lnSpc>
              <a:spcPct val="140000"/>
            </a:lnSpc>
            <a:spcBef>
              <a:spcPct val="0"/>
            </a:spcBef>
            <a:spcAft>
              <a:spcPct val="35000"/>
            </a:spcAft>
            <a:buNone/>
          </a:pPr>
          <a:endParaRPr lang="en-US" sz="2400" kern="1200" baseline="0" dirty="0">
            <a:latin typeface="+mn-lt"/>
          </a:endParaRPr>
        </a:p>
        <a:p>
          <a:pPr marL="0" lvl="0" indent="0" algn="ctr" defTabSz="622300" rtl="0">
            <a:lnSpc>
              <a:spcPct val="140000"/>
            </a:lnSpc>
            <a:spcBef>
              <a:spcPct val="0"/>
            </a:spcBef>
            <a:spcAft>
              <a:spcPct val="35000"/>
            </a:spcAft>
            <a:buNone/>
          </a:pPr>
          <a:endParaRPr lang="en-US" sz="2400" kern="1200" baseline="0" dirty="0">
            <a:latin typeface="+mn-lt"/>
          </a:endParaRPr>
        </a:p>
        <a:p>
          <a:pPr marL="0" lvl="0" indent="0" algn="ctr" defTabSz="622300" rtl="0">
            <a:lnSpc>
              <a:spcPct val="140000"/>
            </a:lnSpc>
            <a:spcBef>
              <a:spcPct val="0"/>
            </a:spcBef>
            <a:spcAft>
              <a:spcPct val="35000"/>
            </a:spcAft>
            <a:buNone/>
          </a:pPr>
          <a:endParaRPr lang="en-US" sz="2400" kern="1200" baseline="0" dirty="0">
            <a:latin typeface="+mn-lt"/>
          </a:endParaRPr>
        </a:p>
        <a:p>
          <a:pPr marL="0" lvl="0" indent="0" algn="ctr" defTabSz="622300" rtl="0">
            <a:lnSpc>
              <a:spcPct val="90000"/>
            </a:lnSpc>
            <a:spcBef>
              <a:spcPct val="0"/>
            </a:spcBef>
            <a:spcAft>
              <a:spcPct val="35000"/>
            </a:spcAft>
            <a:buNone/>
          </a:pPr>
          <a:r>
            <a:rPr lang="en-US" sz="2400" kern="1200" baseline="0" dirty="0">
              <a:latin typeface="+mn-lt"/>
            </a:rPr>
            <a:t>Describes an organization’s degree of certainty that a user has presented a credential that refers to his or her identity</a:t>
          </a:r>
        </a:p>
      </dsp:txBody>
      <dsp:txXfrm>
        <a:off x="10355" y="0"/>
        <a:ext cx="2611933" cy="1598577"/>
      </dsp:txXfrm>
    </dsp:sp>
    <dsp:sp modelId="{91019BAD-B543-2445-BBF8-E388510F8D37}">
      <dsp:nvSpPr>
        <dsp:cNvPr id="0" name=""/>
        <dsp:cNvSpPr/>
      </dsp:nvSpPr>
      <dsp:spPr>
        <a:xfrm>
          <a:off x="2808833" y="0"/>
          <a:ext cx="2611933" cy="5328591"/>
        </a:xfrm>
        <a:prstGeom prst="roundRect">
          <a:avLst>
            <a:gd name="adj" fmla="val 10000"/>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kern="1200" dirty="0"/>
            <a:t>More specifically is defined as:</a:t>
          </a:r>
        </a:p>
      </dsp:txBody>
      <dsp:txXfrm>
        <a:off x="2808833" y="0"/>
        <a:ext cx="2611933" cy="1598577"/>
      </dsp:txXfrm>
    </dsp:sp>
    <dsp:sp modelId="{B7A2F760-A94D-5B49-9422-16E77080565F}">
      <dsp:nvSpPr>
        <dsp:cNvPr id="0" name=""/>
        <dsp:cNvSpPr/>
      </dsp:nvSpPr>
      <dsp:spPr>
        <a:xfrm>
          <a:off x="3070026" y="1600138"/>
          <a:ext cx="2089546" cy="1606643"/>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3020" tIns="24765" rIns="33020" bIns="24765" numCol="1" spcCol="1270" anchor="ctr" anchorCtr="0">
          <a:noAutofit/>
        </a:bodyPr>
        <a:lstStyle/>
        <a:p>
          <a:pPr marL="0" lvl="0" indent="0" algn="ctr" defTabSz="577850" rtl="0">
            <a:lnSpc>
              <a:spcPct val="90000"/>
            </a:lnSpc>
            <a:spcBef>
              <a:spcPct val="0"/>
            </a:spcBef>
            <a:spcAft>
              <a:spcPct val="35000"/>
            </a:spcAft>
            <a:buNone/>
          </a:pPr>
          <a:r>
            <a:rPr lang="en-US" sz="1300" kern="1200"/>
            <a:t>The degree of confidence in the vetting process used to establish the identity of the individual to whom the credential was issued</a:t>
          </a:r>
        </a:p>
      </dsp:txBody>
      <dsp:txXfrm>
        <a:off x="3117083" y="1647195"/>
        <a:ext cx="1995432" cy="1512529"/>
      </dsp:txXfrm>
    </dsp:sp>
    <dsp:sp modelId="{1ECB4796-3FDF-354E-B39F-56EBB879956D}">
      <dsp:nvSpPr>
        <dsp:cNvPr id="0" name=""/>
        <dsp:cNvSpPr/>
      </dsp:nvSpPr>
      <dsp:spPr>
        <a:xfrm>
          <a:off x="3070026" y="3453957"/>
          <a:ext cx="2089546" cy="1606643"/>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3020" tIns="24765" rIns="33020" bIns="24765" numCol="1" spcCol="1270" anchor="ctr" anchorCtr="0">
          <a:noAutofit/>
        </a:bodyPr>
        <a:lstStyle/>
        <a:p>
          <a:pPr marL="0" lvl="0" indent="0" algn="ctr" defTabSz="577850" rtl="0">
            <a:lnSpc>
              <a:spcPct val="90000"/>
            </a:lnSpc>
            <a:spcBef>
              <a:spcPct val="0"/>
            </a:spcBef>
            <a:spcAft>
              <a:spcPct val="35000"/>
            </a:spcAft>
            <a:buNone/>
          </a:pPr>
          <a:r>
            <a:rPr lang="en-US" sz="1300" kern="1200"/>
            <a:t>The degree of confidence that the individual who uses the credential is the individual to whom the credential was issued</a:t>
          </a:r>
        </a:p>
      </dsp:txBody>
      <dsp:txXfrm>
        <a:off x="3117083" y="3501014"/>
        <a:ext cx="1995432" cy="1512529"/>
      </dsp:txXfrm>
    </dsp:sp>
    <dsp:sp modelId="{6042A813-5AF4-554E-884A-DEE78A8A344A}">
      <dsp:nvSpPr>
        <dsp:cNvPr id="0" name=""/>
        <dsp:cNvSpPr/>
      </dsp:nvSpPr>
      <dsp:spPr>
        <a:xfrm>
          <a:off x="5616661" y="0"/>
          <a:ext cx="2611933" cy="5328591"/>
        </a:xfrm>
        <a:prstGeom prst="roundRect">
          <a:avLst>
            <a:gd name="adj" fmla="val 10000"/>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106680" tIns="106680" rIns="106680" bIns="106680" numCol="1" spcCol="1270" anchor="ctr" anchorCtr="0">
          <a:noAutofit/>
        </a:bodyPr>
        <a:lstStyle/>
        <a:p>
          <a:pPr marL="0" lvl="0" indent="0" algn="ctr" defTabSz="1244600" rtl="0">
            <a:lnSpc>
              <a:spcPct val="90000"/>
            </a:lnSpc>
            <a:spcBef>
              <a:spcPct val="0"/>
            </a:spcBef>
            <a:spcAft>
              <a:spcPct val="35000"/>
            </a:spcAft>
            <a:buNone/>
          </a:pPr>
          <a:r>
            <a:rPr lang="en-US" sz="2800" kern="1200" dirty="0"/>
            <a:t>Four levels of assurance</a:t>
          </a:r>
        </a:p>
      </dsp:txBody>
      <dsp:txXfrm>
        <a:off x="5616661" y="0"/>
        <a:ext cx="2611933" cy="1598577"/>
      </dsp:txXfrm>
    </dsp:sp>
    <dsp:sp modelId="{72C8A79C-BC82-2844-9B2D-E9B9EDF6F508}">
      <dsp:nvSpPr>
        <dsp:cNvPr id="0" name=""/>
        <dsp:cNvSpPr/>
      </dsp:nvSpPr>
      <dsp:spPr>
        <a:xfrm>
          <a:off x="5877855" y="1598707"/>
          <a:ext cx="2089546" cy="776262"/>
        </a:xfrm>
        <a:prstGeom prst="roundRect">
          <a:avLst>
            <a:gd name="adj" fmla="val 10000"/>
          </a:avLst>
        </a:prstGeom>
        <a:solidFill>
          <a:schemeClr val="bg2">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3020" tIns="24765" rIns="33020" bIns="24765" numCol="1" spcCol="1270" anchor="t" anchorCtr="0">
          <a:noAutofit/>
        </a:bodyPr>
        <a:lstStyle/>
        <a:p>
          <a:pPr marL="0" lvl="0" indent="0" algn="l" defTabSz="577850" rtl="0">
            <a:lnSpc>
              <a:spcPct val="90000"/>
            </a:lnSpc>
            <a:spcBef>
              <a:spcPct val="0"/>
            </a:spcBef>
            <a:spcAft>
              <a:spcPct val="35000"/>
            </a:spcAft>
            <a:buNone/>
          </a:pPr>
          <a:r>
            <a:rPr lang="en-US" sz="1300" kern="1200"/>
            <a:t>Level 1</a:t>
          </a:r>
        </a:p>
        <a:p>
          <a:pPr marL="57150" lvl="1" indent="-57150" algn="l" defTabSz="444500" rtl="0">
            <a:lnSpc>
              <a:spcPct val="90000"/>
            </a:lnSpc>
            <a:spcBef>
              <a:spcPct val="0"/>
            </a:spcBef>
            <a:spcAft>
              <a:spcPct val="15000"/>
            </a:spcAft>
            <a:buChar char="•"/>
          </a:pPr>
          <a:r>
            <a:rPr lang="en-US" sz="1000" kern="1200"/>
            <a:t>Little or no confidence in the asserted identity's validity</a:t>
          </a:r>
        </a:p>
      </dsp:txBody>
      <dsp:txXfrm>
        <a:off x="5900591" y="1621443"/>
        <a:ext cx="2044074" cy="730790"/>
      </dsp:txXfrm>
    </dsp:sp>
    <dsp:sp modelId="{684B1449-EB48-6C42-9F0B-BD87224F03EB}">
      <dsp:nvSpPr>
        <dsp:cNvPr id="0" name=""/>
        <dsp:cNvSpPr/>
      </dsp:nvSpPr>
      <dsp:spPr>
        <a:xfrm>
          <a:off x="5877855" y="2494395"/>
          <a:ext cx="2089546" cy="776262"/>
        </a:xfrm>
        <a:prstGeom prst="roundRect">
          <a:avLst>
            <a:gd name="adj" fmla="val 10000"/>
          </a:avLst>
        </a:prstGeom>
        <a:solidFill>
          <a:schemeClr val="bg2">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3020" tIns="24765" rIns="33020" bIns="24765" numCol="1" spcCol="1270" anchor="t" anchorCtr="0">
          <a:noAutofit/>
        </a:bodyPr>
        <a:lstStyle/>
        <a:p>
          <a:pPr marL="0" lvl="0" indent="0" algn="l" defTabSz="577850" rtl="0">
            <a:lnSpc>
              <a:spcPct val="90000"/>
            </a:lnSpc>
            <a:spcBef>
              <a:spcPct val="0"/>
            </a:spcBef>
            <a:spcAft>
              <a:spcPct val="35000"/>
            </a:spcAft>
            <a:buNone/>
          </a:pPr>
          <a:r>
            <a:rPr lang="en-US" sz="1300" kern="1200" dirty="0"/>
            <a:t>Level 2</a:t>
          </a:r>
        </a:p>
        <a:p>
          <a:pPr marL="57150" lvl="1" indent="-57150" algn="l" defTabSz="444500" rtl="0">
            <a:lnSpc>
              <a:spcPct val="90000"/>
            </a:lnSpc>
            <a:spcBef>
              <a:spcPct val="0"/>
            </a:spcBef>
            <a:spcAft>
              <a:spcPct val="15000"/>
            </a:spcAft>
            <a:buChar char="•"/>
          </a:pPr>
          <a:r>
            <a:rPr lang="en-US" sz="1000" kern="1200" dirty="0"/>
            <a:t>Some confidence in the asserted identity’s validity</a:t>
          </a:r>
        </a:p>
      </dsp:txBody>
      <dsp:txXfrm>
        <a:off x="5900591" y="2517131"/>
        <a:ext cx="2044074" cy="730790"/>
      </dsp:txXfrm>
    </dsp:sp>
    <dsp:sp modelId="{72B11D98-B81E-8947-BCC4-9E4F523104B6}">
      <dsp:nvSpPr>
        <dsp:cNvPr id="0" name=""/>
        <dsp:cNvSpPr/>
      </dsp:nvSpPr>
      <dsp:spPr>
        <a:xfrm>
          <a:off x="5877855" y="3390082"/>
          <a:ext cx="2089546" cy="776262"/>
        </a:xfrm>
        <a:prstGeom prst="roundRect">
          <a:avLst>
            <a:gd name="adj" fmla="val 10000"/>
          </a:avLst>
        </a:prstGeom>
        <a:solidFill>
          <a:schemeClr val="bg2">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3020" tIns="24765" rIns="33020" bIns="24765" numCol="1" spcCol="1270" anchor="t" anchorCtr="0">
          <a:noAutofit/>
        </a:bodyPr>
        <a:lstStyle/>
        <a:p>
          <a:pPr marL="0" lvl="0" indent="0" algn="l" defTabSz="577850" rtl="0">
            <a:lnSpc>
              <a:spcPct val="90000"/>
            </a:lnSpc>
            <a:spcBef>
              <a:spcPct val="0"/>
            </a:spcBef>
            <a:spcAft>
              <a:spcPct val="35000"/>
            </a:spcAft>
            <a:buNone/>
          </a:pPr>
          <a:r>
            <a:rPr lang="en-US" sz="1300" kern="1200"/>
            <a:t>Level 3</a:t>
          </a:r>
        </a:p>
        <a:p>
          <a:pPr marL="57150" lvl="1" indent="-57150" algn="l" defTabSz="444500" rtl="0">
            <a:lnSpc>
              <a:spcPct val="90000"/>
            </a:lnSpc>
            <a:spcBef>
              <a:spcPct val="0"/>
            </a:spcBef>
            <a:spcAft>
              <a:spcPct val="15000"/>
            </a:spcAft>
            <a:buChar char="•"/>
          </a:pPr>
          <a:r>
            <a:rPr lang="en-US" sz="1000" kern="1200" dirty="0"/>
            <a:t>High confidence in the asserted identity's validity</a:t>
          </a:r>
        </a:p>
      </dsp:txBody>
      <dsp:txXfrm>
        <a:off x="5900591" y="3412818"/>
        <a:ext cx="2044074" cy="730790"/>
      </dsp:txXfrm>
    </dsp:sp>
    <dsp:sp modelId="{ED8B56E9-D6F4-E04A-AB90-AA3BAFC64B73}">
      <dsp:nvSpPr>
        <dsp:cNvPr id="0" name=""/>
        <dsp:cNvSpPr/>
      </dsp:nvSpPr>
      <dsp:spPr>
        <a:xfrm>
          <a:off x="5877855" y="4285769"/>
          <a:ext cx="2089546" cy="776262"/>
        </a:xfrm>
        <a:prstGeom prst="roundRect">
          <a:avLst>
            <a:gd name="adj" fmla="val 10000"/>
          </a:avLst>
        </a:prstGeom>
        <a:solidFill>
          <a:schemeClr val="bg2">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3020" tIns="24765" rIns="33020" bIns="24765" numCol="1" spcCol="1270" anchor="t" anchorCtr="0">
          <a:noAutofit/>
        </a:bodyPr>
        <a:lstStyle/>
        <a:p>
          <a:pPr marL="0" lvl="0" indent="0" algn="l" defTabSz="577850" rtl="0">
            <a:lnSpc>
              <a:spcPct val="90000"/>
            </a:lnSpc>
            <a:spcBef>
              <a:spcPct val="0"/>
            </a:spcBef>
            <a:spcAft>
              <a:spcPct val="35000"/>
            </a:spcAft>
            <a:buNone/>
          </a:pPr>
          <a:r>
            <a:rPr lang="en-US" sz="1300" kern="1200"/>
            <a:t>Level 4</a:t>
          </a:r>
        </a:p>
        <a:p>
          <a:pPr marL="57150" lvl="1" indent="-57150" algn="l" defTabSz="444500" rtl="0">
            <a:lnSpc>
              <a:spcPct val="90000"/>
            </a:lnSpc>
            <a:spcBef>
              <a:spcPct val="0"/>
            </a:spcBef>
            <a:spcAft>
              <a:spcPct val="15000"/>
            </a:spcAft>
            <a:buChar char="•"/>
          </a:pPr>
          <a:r>
            <a:rPr lang="en-US" sz="1000" kern="1200"/>
            <a:t>Very high confidence in the asserted identity’s validity</a:t>
          </a:r>
        </a:p>
      </dsp:txBody>
      <dsp:txXfrm>
        <a:off x="5900591" y="4308505"/>
        <a:ext cx="2044074" cy="73079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834737-CE83-3143-83D9-F0D9AAC36C9A}">
      <dsp:nvSpPr>
        <dsp:cNvPr id="0" name=""/>
        <dsp:cNvSpPr/>
      </dsp:nvSpPr>
      <dsp:spPr>
        <a:xfrm>
          <a:off x="4018" y="506556"/>
          <a:ext cx="1494829" cy="1494829"/>
        </a:xfrm>
        <a:prstGeom prst="ellipse">
          <a:avLst/>
        </a:prstGeom>
        <a:gradFill rotWithShape="0">
          <a:gsLst>
            <a:gs pos="0">
              <a:schemeClr val="accent1">
                <a:alpha val="90000"/>
                <a:hueOff val="0"/>
                <a:satOff val="0"/>
                <a:lumOff val="0"/>
                <a:alphaOff val="0"/>
                <a:shade val="51000"/>
                <a:satMod val="130000"/>
              </a:schemeClr>
            </a:gs>
            <a:gs pos="80000">
              <a:schemeClr val="accent1">
                <a:alpha val="90000"/>
                <a:hueOff val="0"/>
                <a:satOff val="0"/>
                <a:lumOff val="0"/>
                <a:alphaOff val="0"/>
                <a:shade val="93000"/>
                <a:satMod val="130000"/>
              </a:schemeClr>
            </a:gs>
            <a:gs pos="100000">
              <a:schemeClr val="accent1">
                <a:alpha val="9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rtl="0">
            <a:lnSpc>
              <a:spcPct val="90000"/>
            </a:lnSpc>
            <a:spcBef>
              <a:spcPct val="0"/>
            </a:spcBef>
            <a:spcAft>
              <a:spcPct val="35000"/>
            </a:spcAft>
            <a:buNone/>
          </a:pPr>
          <a:r>
            <a:rPr lang="en-US" sz="1500" b="1" kern="1200"/>
            <a:t>Offline dictionary attack</a:t>
          </a:r>
          <a:endParaRPr lang="en-US" sz="1500" kern="1200" dirty="0"/>
        </a:p>
      </dsp:txBody>
      <dsp:txXfrm>
        <a:off x="222931" y="725469"/>
        <a:ext cx="1057003" cy="1057003"/>
      </dsp:txXfrm>
    </dsp:sp>
    <dsp:sp modelId="{14D8DB91-30DD-1F4B-9602-EACE316B8E7F}">
      <dsp:nvSpPr>
        <dsp:cNvPr id="0" name=""/>
        <dsp:cNvSpPr/>
      </dsp:nvSpPr>
      <dsp:spPr>
        <a:xfrm rot="10800000">
          <a:off x="489838" y="2190289"/>
          <a:ext cx="523190" cy="319703"/>
        </a:xfrm>
        <a:prstGeom prst="triangle">
          <a:avLst/>
        </a:prstGeom>
        <a:solidFill>
          <a:schemeClr val="accent1">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30FC4BE4-CEB1-EF4A-8AAB-E46C3930F92F}">
      <dsp:nvSpPr>
        <dsp:cNvPr id="0" name=""/>
        <dsp:cNvSpPr/>
      </dsp:nvSpPr>
      <dsp:spPr>
        <a:xfrm>
          <a:off x="131267" y="2680799"/>
          <a:ext cx="1240331" cy="1182383"/>
        </a:xfrm>
        <a:prstGeom prst="ellipse">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rtl="0">
            <a:lnSpc>
              <a:spcPct val="90000"/>
            </a:lnSpc>
            <a:spcBef>
              <a:spcPct val="0"/>
            </a:spcBef>
            <a:spcAft>
              <a:spcPct val="35000"/>
            </a:spcAft>
            <a:buNone/>
          </a:pPr>
          <a:r>
            <a:rPr lang="en-US" sz="1300" b="1" kern="1200" dirty="0"/>
            <a:t>Specific account attack</a:t>
          </a:r>
          <a:endParaRPr lang="en-US" sz="1300" kern="1200" dirty="0"/>
        </a:p>
      </dsp:txBody>
      <dsp:txXfrm>
        <a:off x="312909" y="2853955"/>
        <a:ext cx="877047" cy="836071"/>
      </dsp:txXfrm>
    </dsp:sp>
    <dsp:sp modelId="{7110291D-E623-3843-9649-7144616D27E9}">
      <dsp:nvSpPr>
        <dsp:cNvPr id="0" name=""/>
        <dsp:cNvSpPr/>
      </dsp:nvSpPr>
      <dsp:spPr>
        <a:xfrm rot="5400000">
          <a:off x="1560030" y="3112139"/>
          <a:ext cx="523190" cy="319703"/>
        </a:xfrm>
        <a:prstGeom prst="triangle">
          <a:avLst/>
        </a:prstGeom>
        <a:gradFill rotWithShape="0">
          <a:gsLst>
            <a:gs pos="0">
              <a:schemeClr val="accent1">
                <a:shade val="90000"/>
                <a:hueOff val="-46086"/>
                <a:satOff val="-907"/>
                <a:lumOff val="5158"/>
                <a:alphaOff val="0"/>
                <a:shade val="51000"/>
                <a:satMod val="130000"/>
              </a:schemeClr>
            </a:gs>
            <a:gs pos="80000">
              <a:schemeClr val="accent1">
                <a:shade val="90000"/>
                <a:hueOff val="-46086"/>
                <a:satOff val="-907"/>
                <a:lumOff val="5158"/>
                <a:alphaOff val="0"/>
                <a:shade val="93000"/>
                <a:satMod val="130000"/>
              </a:schemeClr>
            </a:gs>
            <a:gs pos="100000">
              <a:schemeClr val="accent1">
                <a:shade val="90000"/>
                <a:hueOff val="-46086"/>
                <a:satOff val="-907"/>
                <a:lumOff val="5158"/>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7707F337-7CE3-BD40-B64C-C0FF56A8DD0E}">
      <dsp:nvSpPr>
        <dsp:cNvPr id="0" name=""/>
        <dsp:cNvSpPr/>
      </dsp:nvSpPr>
      <dsp:spPr>
        <a:xfrm>
          <a:off x="2253556" y="2604600"/>
          <a:ext cx="1480242" cy="1334782"/>
        </a:xfrm>
        <a:prstGeom prst="ellipse">
          <a:avLst/>
        </a:prstGeom>
        <a:gradFill rotWithShape="0">
          <a:gsLst>
            <a:gs pos="0">
              <a:schemeClr val="accent1">
                <a:alpha val="90000"/>
                <a:hueOff val="0"/>
                <a:satOff val="0"/>
                <a:lumOff val="0"/>
                <a:alphaOff val="-11429"/>
                <a:shade val="51000"/>
                <a:satMod val="130000"/>
              </a:schemeClr>
            </a:gs>
            <a:gs pos="80000">
              <a:schemeClr val="accent1">
                <a:alpha val="90000"/>
                <a:hueOff val="0"/>
                <a:satOff val="0"/>
                <a:lumOff val="0"/>
                <a:alphaOff val="-11429"/>
                <a:shade val="93000"/>
                <a:satMod val="130000"/>
              </a:schemeClr>
            </a:gs>
            <a:gs pos="100000">
              <a:schemeClr val="accent1">
                <a:alpha val="90000"/>
                <a:hueOff val="0"/>
                <a:satOff val="0"/>
                <a:lumOff val="0"/>
                <a:alphaOff val="-11429"/>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rtl="0">
            <a:lnSpc>
              <a:spcPct val="90000"/>
            </a:lnSpc>
            <a:spcBef>
              <a:spcPct val="0"/>
            </a:spcBef>
            <a:spcAft>
              <a:spcPct val="35000"/>
            </a:spcAft>
            <a:buNone/>
          </a:pPr>
          <a:r>
            <a:rPr lang="en-US" sz="1300" b="1" kern="1200"/>
            <a:t>Popular password attack</a:t>
          </a:r>
          <a:endParaRPr lang="en-US" sz="1300" kern="1200" dirty="0"/>
        </a:p>
      </dsp:txBody>
      <dsp:txXfrm>
        <a:off x="2470332" y="2800074"/>
        <a:ext cx="1046690" cy="943834"/>
      </dsp:txXfrm>
    </dsp:sp>
    <dsp:sp modelId="{A4B81387-6C75-D74E-9438-E6056232F542}">
      <dsp:nvSpPr>
        <dsp:cNvPr id="0" name=""/>
        <dsp:cNvSpPr/>
      </dsp:nvSpPr>
      <dsp:spPr>
        <a:xfrm>
          <a:off x="2732082" y="2094081"/>
          <a:ext cx="523190" cy="319703"/>
        </a:xfrm>
        <a:prstGeom prst="triangle">
          <a:avLst/>
        </a:prstGeom>
        <a:gradFill rotWithShape="0">
          <a:gsLst>
            <a:gs pos="0">
              <a:schemeClr val="accent1">
                <a:shade val="90000"/>
                <a:hueOff val="-92171"/>
                <a:satOff val="-1813"/>
                <a:lumOff val="10315"/>
                <a:alphaOff val="0"/>
                <a:shade val="51000"/>
                <a:satMod val="130000"/>
              </a:schemeClr>
            </a:gs>
            <a:gs pos="80000">
              <a:schemeClr val="accent1">
                <a:shade val="90000"/>
                <a:hueOff val="-92171"/>
                <a:satOff val="-1813"/>
                <a:lumOff val="10315"/>
                <a:alphaOff val="0"/>
                <a:shade val="93000"/>
                <a:satMod val="130000"/>
              </a:schemeClr>
            </a:gs>
            <a:gs pos="100000">
              <a:schemeClr val="accent1">
                <a:shade val="90000"/>
                <a:hueOff val="-92171"/>
                <a:satOff val="-1813"/>
                <a:lumOff val="10315"/>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35C26490-6BC3-224A-AE77-3E7D7AB42E4E}">
      <dsp:nvSpPr>
        <dsp:cNvPr id="0" name=""/>
        <dsp:cNvSpPr/>
      </dsp:nvSpPr>
      <dsp:spPr>
        <a:xfrm>
          <a:off x="2329756" y="586580"/>
          <a:ext cx="1327843" cy="1334782"/>
        </a:xfrm>
        <a:prstGeom prst="ellipse">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rtl="0">
            <a:lnSpc>
              <a:spcPct val="90000"/>
            </a:lnSpc>
            <a:spcBef>
              <a:spcPct val="0"/>
            </a:spcBef>
            <a:spcAft>
              <a:spcPct val="35000"/>
            </a:spcAft>
            <a:buNone/>
          </a:pPr>
          <a:r>
            <a:rPr lang="en-US" sz="1300" b="1" kern="1200"/>
            <a:t>Password guessing against single user</a:t>
          </a:r>
          <a:endParaRPr lang="en-US" sz="1300" kern="1200" dirty="0"/>
        </a:p>
      </dsp:txBody>
      <dsp:txXfrm>
        <a:off x="2524214" y="782054"/>
        <a:ext cx="938927" cy="943834"/>
      </dsp:txXfrm>
    </dsp:sp>
    <dsp:sp modelId="{F3AF0029-63F6-A547-8E01-F670199B57B6}">
      <dsp:nvSpPr>
        <dsp:cNvPr id="0" name=""/>
        <dsp:cNvSpPr/>
      </dsp:nvSpPr>
      <dsp:spPr>
        <a:xfrm rot="5400000">
          <a:off x="3840375" y="1094119"/>
          <a:ext cx="523190" cy="319703"/>
        </a:xfrm>
        <a:prstGeom prst="triangle">
          <a:avLst/>
        </a:prstGeom>
        <a:gradFill rotWithShape="0">
          <a:gsLst>
            <a:gs pos="0">
              <a:schemeClr val="accent1">
                <a:shade val="90000"/>
                <a:hueOff val="-138257"/>
                <a:satOff val="-2720"/>
                <a:lumOff val="15473"/>
                <a:alphaOff val="0"/>
                <a:shade val="51000"/>
                <a:satMod val="130000"/>
              </a:schemeClr>
            </a:gs>
            <a:gs pos="80000">
              <a:schemeClr val="accent1">
                <a:shade val="90000"/>
                <a:hueOff val="-138257"/>
                <a:satOff val="-2720"/>
                <a:lumOff val="15473"/>
                <a:alphaOff val="0"/>
                <a:shade val="93000"/>
                <a:satMod val="130000"/>
              </a:schemeClr>
            </a:gs>
            <a:gs pos="100000">
              <a:schemeClr val="accent1">
                <a:shade val="90000"/>
                <a:hueOff val="-138257"/>
                <a:satOff val="-2720"/>
                <a:lumOff val="15473"/>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684118A6-7A71-4240-829D-048F905ACA57}">
      <dsp:nvSpPr>
        <dsp:cNvPr id="0" name=""/>
        <dsp:cNvSpPr/>
      </dsp:nvSpPr>
      <dsp:spPr>
        <a:xfrm>
          <a:off x="4528245" y="586580"/>
          <a:ext cx="1415354" cy="1334782"/>
        </a:xfrm>
        <a:prstGeom prst="ellipse">
          <a:avLst/>
        </a:prstGeom>
        <a:gradFill rotWithShape="0">
          <a:gsLst>
            <a:gs pos="0">
              <a:schemeClr val="accent1">
                <a:alpha val="90000"/>
                <a:hueOff val="0"/>
                <a:satOff val="0"/>
                <a:lumOff val="0"/>
                <a:alphaOff val="-22857"/>
                <a:shade val="51000"/>
                <a:satMod val="130000"/>
              </a:schemeClr>
            </a:gs>
            <a:gs pos="80000">
              <a:schemeClr val="accent1">
                <a:alpha val="90000"/>
                <a:hueOff val="0"/>
                <a:satOff val="0"/>
                <a:lumOff val="0"/>
                <a:alphaOff val="-22857"/>
                <a:shade val="93000"/>
                <a:satMod val="130000"/>
              </a:schemeClr>
            </a:gs>
            <a:gs pos="100000">
              <a:schemeClr val="accent1">
                <a:alpha val="90000"/>
                <a:hueOff val="0"/>
                <a:satOff val="0"/>
                <a:lumOff val="0"/>
                <a:alphaOff val="-22857"/>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rtl="0">
            <a:lnSpc>
              <a:spcPct val="90000"/>
            </a:lnSpc>
            <a:spcBef>
              <a:spcPct val="0"/>
            </a:spcBef>
            <a:spcAft>
              <a:spcPct val="35000"/>
            </a:spcAft>
            <a:buNone/>
          </a:pPr>
          <a:r>
            <a:rPr lang="en-US" sz="1300" b="1" kern="1200"/>
            <a:t>Workstation hijacking</a:t>
          </a:r>
          <a:endParaRPr lang="en-US" sz="1300" kern="1200" dirty="0"/>
        </a:p>
      </dsp:txBody>
      <dsp:txXfrm>
        <a:off x="4735519" y="782054"/>
        <a:ext cx="1000806" cy="943834"/>
      </dsp:txXfrm>
    </dsp:sp>
    <dsp:sp modelId="{6A84EEC0-8140-A148-BB53-49176517D957}">
      <dsp:nvSpPr>
        <dsp:cNvPr id="0" name=""/>
        <dsp:cNvSpPr/>
      </dsp:nvSpPr>
      <dsp:spPr>
        <a:xfrm rot="10800000">
          <a:off x="4974327" y="2112178"/>
          <a:ext cx="523190" cy="319703"/>
        </a:xfrm>
        <a:prstGeom prst="triangle">
          <a:avLst/>
        </a:prstGeom>
        <a:solidFill>
          <a:schemeClr val="accent1">
            <a:lumMod val="60000"/>
            <a:lumOff val="4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57E8DB7D-1FEC-E74E-8647-F64BF509981D}">
      <dsp:nvSpPr>
        <dsp:cNvPr id="0" name=""/>
        <dsp:cNvSpPr/>
      </dsp:nvSpPr>
      <dsp:spPr>
        <a:xfrm>
          <a:off x="4528245" y="2604600"/>
          <a:ext cx="1415354" cy="1334782"/>
        </a:xfrm>
        <a:prstGeom prst="ellipse">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rtl="0">
            <a:lnSpc>
              <a:spcPct val="90000"/>
            </a:lnSpc>
            <a:spcBef>
              <a:spcPct val="0"/>
            </a:spcBef>
            <a:spcAft>
              <a:spcPct val="35000"/>
            </a:spcAft>
            <a:buNone/>
          </a:pPr>
          <a:r>
            <a:rPr lang="en-US" sz="1300" b="1" kern="1200" dirty="0"/>
            <a:t>Exploiting user mistakes</a:t>
          </a:r>
          <a:endParaRPr lang="en-US" sz="1300" kern="1200" dirty="0"/>
        </a:p>
      </dsp:txBody>
      <dsp:txXfrm>
        <a:off x="4735519" y="2800074"/>
        <a:ext cx="1000806" cy="943834"/>
      </dsp:txXfrm>
    </dsp:sp>
    <dsp:sp modelId="{60729F42-5F23-E34D-9492-3A41A175F76A}">
      <dsp:nvSpPr>
        <dsp:cNvPr id="0" name=""/>
        <dsp:cNvSpPr/>
      </dsp:nvSpPr>
      <dsp:spPr>
        <a:xfrm rot="5400000">
          <a:off x="6148253" y="3112139"/>
          <a:ext cx="523190" cy="319703"/>
        </a:xfrm>
        <a:prstGeom prst="triangle">
          <a:avLst/>
        </a:prstGeom>
        <a:gradFill rotWithShape="0">
          <a:gsLst>
            <a:gs pos="0">
              <a:schemeClr val="accent1">
                <a:shade val="90000"/>
                <a:hueOff val="-230428"/>
                <a:satOff val="-4533"/>
                <a:lumOff val="25788"/>
                <a:alphaOff val="0"/>
                <a:shade val="51000"/>
                <a:satMod val="130000"/>
              </a:schemeClr>
            </a:gs>
            <a:gs pos="80000">
              <a:schemeClr val="accent1">
                <a:shade val="90000"/>
                <a:hueOff val="-230428"/>
                <a:satOff val="-4533"/>
                <a:lumOff val="25788"/>
                <a:alphaOff val="0"/>
                <a:shade val="93000"/>
                <a:satMod val="130000"/>
              </a:schemeClr>
            </a:gs>
            <a:gs pos="100000">
              <a:schemeClr val="accent1">
                <a:shade val="90000"/>
                <a:hueOff val="-230428"/>
                <a:satOff val="-4533"/>
                <a:lumOff val="25788"/>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C1CE769-5CE1-884A-BE4F-74BB2E158621}">
      <dsp:nvSpPr>
        <dsp:cNvPr id="0" name=""/>
        <dsp:cNvSpPr/>
      </dsp:nvSpPr>
      <dsp:spPr>
        <a:xfrm>
          <a:off x="6858000" y="2604600"/>
          <a:ext cx="1240331" cy="1334782"/>
        </a:xfrm>
        <a:prstGeom prst="ellipse">
          <a:avLst/>
        </a:prstGeom>
        <a:gradFill rotWithShape="0">
          <a:gsLst>
            <a:gs pos="0">
              <a:schemeClr val="accent1">
                <a:alpha val="90000"/>
                <a:hueOff val="0"/>
                <a:satOff val="0"/>
                <a:lumOff val="0"/>
                <a:alphaOff val="-34286"/>
                <a:shade val="51000"/>
                <a:satMod val="130000"/>
              </a:schemeClr>
            </a:gs>
            <a:gs pos="80000">
              <a:schemeClr val="accent1">
                <a:alpha val="90000"/>
                <a:hueOff val="0"/>
                <a:satOff val="0"/>
                <a:lumOff val="0"/>
                <a:alphaOff val="-34286"/>
                <a:shade val="93000"/>
                <a:satMod val="130000"/>
              </a:schemeClr>
            </a:gs>
            <a:gs pos="100000">
              <a:schemeClr val="accent1">
                <a:alpha val="90000"/>
                <a:hueOff val="0"/>
                <a:satOff val="0"/>
                <a:lumOff val="0"/>
                <a:alphaOff val="-34286"/>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rtl="0">
            <a:lnSpc>
              <a:spcPct val="90000"/>
            </a:lnSpc>
            <a:spcBef>
              <a:spcPct val="0"/>
            </a:spcBef>
            <a:spcAft>
              <a:spcPct val="35000"/>
            </a:spcAft>
            <a:buNone/>
          </a:pPr>
          <a:r>
            <a:rPr lang="en-US" sz="1300" b="1" kern="1200" dirty="0"/>
            <a:t>Exploiting multiple password use</a:t>
          </a:r>
          <a:endParaRPr lang="en-US" sz="1300" kern="1200" dirty="0"/>
        </a:p>
      </dsp:txBody>
      <dsp:txXfrm>
        <a:off x="7039642" y="2800074"/>
        <a:ext cx="877047" cy="943834"/>
      </dsp:txXfrm>
    </dsp:sp>
    <dsp:sp modelId="{64F2EA67-D912-3245-9163-F5DDF92103F4}">
      <dsp:nvSpPr>
        <dsp:cNvPr id="0" name=""/>
        <dsp:cNvSpPr/>
      </dsp:nvSpPr>
      <dsp:spPr>
        <a:xfrm>
          <a:off x="7216571" y="2134093"/>
          <a:ext cx="523190" cy="319703"/>
        </a:xfrm>
        <a:prstGeom prst="triangle">
          <a:avLst/>
        </a:prstGeom>
        <a:gradFill rotWithShape="0">
          <a:gsLst>
            <a:gs pos="0">
              <a:schemeClr val="accent1">
                <a:shade val="90000"/>
                <a:hueOff val="-276513"/>
                <a:satOff val="-5440"/>
                <a:lumOff val="30945"/>
                <a:alphaOff val="0"/>
                <a:shade val="51000"/>
                <a:satMod val="130000"/>
              </a:schemeClr>
            </a:gs>
            <a:gs pos="80000">
              <a:schemeClr val="accent1">
                <a:shade val="90000"/>
                <a:hueOff val="-276513"/>
                <a:satOff val="-5440"/>
                <a:lumOff val="30945"/>
                <a:alphaOff val="0"/>
                <a:shade val="93000"/>
                <a:satMod val="130000"/>
              </a:schemeClr>
            </a:gs>
            <a:gs pos="100000">
              <a:schemeClr val="accent1">
                <a:shade val="90000"/>
                <a:hueOff val="-276513"/>
                <a:satOff val="-5440"/>
                <a:lumOff val="30945"/>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4D758A8E-96DE-D847-832C-B868C55D6BDB}">
      <dsp:nvSpPr>
        <dsp:cNvPr id="0" name=""/>
        <dsp:cNvSpPr/>
      </dsp:nvSpPr>
      <dsp:spPr>
        <a:xfrm>
          <a:off x="6730751" y="506556"/>
          <a:ext cx="1494829" cy="1494829"/>
        </a:xfrm>
        <a:prstGeom prst="ellipse">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rtl="0">
            <a:lnSpc>
              <a:spcPct val="90000"/>
            </a:lnSpc>
            <a:spcBef>
              <a:spcPct val="0"/>
            </a:spcBef>
            <a:spcAft>
              <a:spcPct val="35000"/>
            </a:spcAft>
            <a:buNone/>
          </a:pPr>
          <a:r>
            <a:rPr lang="en-US" sz="1500" b="1" kern="1200" dirty="0"/>
            <a:t>Electronic monitoring</a:t>
          </a:r>
          <a:endParaRPr lang="en-US" sz="1500" kern="1200" dirty="0"/>
        </a:p>
      </dsp:txBody>
      <dsp:txXfrm>
        <a:off x="6949664" y="725469"/>
        <a:ext cx="1057003" cy="105700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94E973-0463-3F47-82D1-505F7E3AE315}">
      <dsp:nvSpPr>
        <dsp:cNvPr id="0" name=""/>
        <dsp:cNvSpPr/>
      </dsp:nvSpPr>
      <dsp:spPr>
        <a:xfrm>
          <a:off x="4526" y="0"/>
          <a:ext cx="2715768" cy="2377440"/>
        </a:xfrm>
        <a:prstGeom prst="upArrow">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3BD196A2-31F0-4C4B-81E7-1FDB6BBAB15E}">
      <dsp:nvSpPr>
        <dsp:cNvPr id="0" name=""/>
        <dsp:cNvSpPr/>
      </dsp:nvSpPr>
      <dsp:spPr>
        <a:xfrm>
          <a:off x="2801767" y="0"/>
          <a:ext cx="4608576" cy="23774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0" rIns="170688" bIns="170688" numCol="1" spcCol="1270" anchor="ctr" anchorCtr="0">
          <a:noAutofit/>
        </a:bodyPr>
        <a:lstStyle/>
        <a:p>
          <a:pPr marL="0" lvl="0" indent="0" algn="l" defTabSz="1066800" rtl="0">
            <a:lnSpc>
              <a:spcPct val="90000"/>
            </a:lnSpc>
            <a:spcBef>
              <a:spcPct val="0"/>
            </a:spcBef>
            <a:spcAft>
              <a:spcPct val="35000"/>
            </a:spcAft>
            <a:buNone/>
          </a:pPr>
          <a:r>
            <a:rPr lang="en-US" sz="2400" b="1" kern="1200" dirty="0">
              <a:latin typeface="+mj-lt"/>
            </a:rPr>
            <a:t>Original scheme</a:t>
          </a:r>
        </a:p>
        <a:p>
          <a:pPr marL="171450" lvl="1" indent="-171450" algn="l" defTabSz="711200" rtl="0">
            <a:lnSpc>
              <a:spcPct val="90000"/>
            </a:lnSpc>
            <a:spcBef>
              <a:spcPct val="0"/>
            </a:spcBef>
            <a:spcAft>
              <a:spcPct val="15000"/>
            </a:spcAft>
            <a:buChar char="•"/>
          </a:pPr>
          <a:r>
            <a:rPr lang="en-US" sz="1600" b="0" kern="1200" dirty="0">
              <a:latin typeface="+mj-lt"/>
            </a:rPr>
            <a:t>Up to eight printable characters in length</a:t>
          </a:r>
        </a:p>
        <a:p>
          <a:pPr marL="171450" lvl="1" indent="-171450" algn="l" defTabSz="711200" rtl="0">
            <a:lnSpc>
              <a:spcPct val="90000"/>
            </a:lnSpc>
            <a:spcBef>
              <a:spcPct val="0"/>
            </a:spcBef>
            <a:spcAft>
              <a:spcPct val="15000"/>
            </a:spcAft>
            <a:buChar char="•"/>
          </a:pPr>
          <a:r>
            <a:rPr lang="en-US" sz="1600" b="0" kern="1200" dirty="0">
              <a:latin typeface="+mj-lt"/>
            </a:rPr>
            <a:t>12-bit salt used to modify DES encryption into a one-way hash function</a:t>
          </a:r>
        </a:p>
        <a:p>
          <a:pPr marL="171450" lvl="1" indent="-171450" algn="l" defTabSz="711200" rtl="0">
            <a:lnSpc>
              <a:spcPct val="90000"/>
            </a:lnSpc>
            <a:spcBef>
              <a:spcPct val="0"/>
            </a:spcBef>
            <a:spcAft>
              <a:spcPct val="15000"/>
            </a:spcAft>
            <a:buChar char="•"/>
          </a:pPr>
          <a:r>
            <a:rPr lang="en-US" sz="1600" b="0" kern="1200" dirty="0">
              <a:latin typeface="+mj-lt"/>
            </a:rPr>
            <a:t>Zero value repeatedly encrypted 25 times</a:t>
          </a:r>
        </a:p>
        <a:p>
          <a:pPr marL="171450" lvl="1" indent="-171450" algn="l" defTabSz="711200" rtl="0">
            <a:lnSpc>
              <a:spcPct val="90000"/>
            </a:lnSpc>
            <a:spcBef>
              <a:spcPct val="0"/>
            </a:spcBef>
            <a:spcAft>
              <a:spcPct val="15000"/>
            </a:spcAft>
            <a:buChar char="•"/>
          </a:pPr>
          <a:r>
            <a:rPr lang="en-US" sz="1600" b="0" kern="1200" dirty="0">
              <a:latin typeface="+mj-lt"/>
            </a:rPr>
            <a:t>Output translated to 11 character sequence</a:t>
          </a:r>
        </a:p>
      </dsp:txBody>
      <dsp:txXfrm>
        <a:off x="2801767" y="0"/>
        <a:ext cx="4608576" cy="2377440"/>
      </dsp:txXfrm>
    </dsp:sp>
    <dsp:sp modelId="{E25E2C7C-CF8C-FA49-A4AA-E90064661ACF}">
      <dsp:nvSpPr>
        <dsp:cNvPr id="0" name=""/>
        <dsp:cNvSpPr/>
      </dsp:nvSpPr>
      <dsp:spPr>
        <a:xfrm>
          <a:off x="819256" y="2575560"/>
          <a:ext cx="2715768" cy="2377440"/>
        </a:xfrm>
        <a:prstGeom prst="downArrow">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DB09E3E5-F031-E245-BF1A-EE60BFD352E3}">
      <dsp:nvSpPr>
        <dsp:cNvPr id="0" name=""/>
        <dsp:cNvSpPr/>
      </dsp:nvSpPr>
      <dsp:spPr>
        <a:xfrm>
          <a:off x="3616497" y="2575560"/>
          <a:ext cx="4608576" cy="23774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0" rIns="170688" bIns="170688" numCol="1" spcCol="1270" anchor="ctr" anchorCtr="0">
          <a:noAutofit/>
        </a:bodyPr>
        <a:lstStyle/>
        <a:p>
          <a:pPr marL="0" lvl="0" indent="0" algn="l" defTabSz="1066800" rtl="0">
            <a:lnSpc>
              <a:spcPct val="90000"/>
            </a:lnSpc>
            <a:spcBef>
              <a:spcPct val="0"/>
            </a:spcBef>
            <a:spcAft>
              <a:spcPct val="35000"/>
            </a:spcAft>
            <a:buNone/>
          </a:pPr>
          <a:r>
            <a:rPr lang="en-US" sz="2400" b="1" kern="1200" dirty="0">
              <a:latin typeface="+mj-lt"/>
            </a:rPr>
            <a:t>Now regarded as inadequate</a:t>
          </a:r>
        </a:p>
        <a:p>
          <a:pPr marL="171450" lvl="1" indent="-171450" algn="l" defTabSz="711200" rtl="0">
            <a:lnSpc>
              <a:spcPct val="90000"/>
            </a:lnSpc>
            <a:spcBef>
              <a:spcPct val="0"/>
            </a:spcBef>
            <a:spcAft>
              <a:spcPct val="15000"/>
            </a:spcAft>
            <a:buChar char="•"/>
          </a:pPr>
          <a:r>
            <a:rPr lang="en-US" sz="1600" b="0" kern="1200" dirty="0">
              <a:latin typeface="+mj-lt"/>
            </a:rPr>
            <a:t>Still often required for compatibility with existing account management software or multivendor environments</a:t>
          </a:r>
        </a:p>
      </dsp:txBody>
      <dsp:txXfrm>
        <a:off x="3616497" y="2575560"/>
        <a:ext cx="4608576" cy="237744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609C79-7B52-F849-B3E3-6AB99B6D27D0}">
      <dsp:nvSpPr>
        <dsp:cNvPr id="0" name=""/>
        <dsp:cNvSpPr/>
      </dsp:nvSpPr>
      <dsp:spPr>
        <a:xfrm>
          <a:off x="0" y="1440179"/>
          <a:ext cx="8229600" cy="1920240"/>
        </a:xfrm>
        <a:prstGeom prst="notchedRightArrow">
          <a:avLst/>
        </a:prstGeom>
        <a:solidFill>
          <a:schemeClr val="accent1">
            <a:tint val="40000"/>
            <a:hueOff val="0"/>
            <a:satOff val="0"/>
            <a:lumOff val="0"/>
            <a:alphaOff val="0"/>
          </a:schemeClr>
        </a:solidFill>
        <a:ln>
          <a:solidFill>
            <a:srgbClr val="0E0A99"/>
          </a:solid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367F4C7F-00DA-A04E-AE55-1964B28CA6B7}">
      <dsp:nvSpPr>
        <dsp:cNvPr id="0" name=""/>
        <dsp:cNvSpPr/>
      </dsp:nvSpPr>
      <dsp:spPr>
        <a:xfrm>
          <a:off x="3616" y="0"/>
          <a:ext cx="2386905" cy="19202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b" anchorCtr="0">
          <a:noAutofit/>
        </a:bodyPr>
        <a:lstStyle/>
        <a:p>
          <a:pPr marL="0" lvl="0" indent="0" algn="ctr" defTabSz="622300" rtl="0">
            <a:lnSpc>
              <a:spcPct val="90000"/>
            </a:lnSpc>
            <a:spcBef>
              <a:spcPct val="0"/>
            </a:spcBef>
            <a:spcAft>
              <a:spcPct val="35000"/>
            </a:spcAft>
            <a:buNone/>
          </a:pPr>
          <a:r>
            <a:rPr lang="en-US" sz="1400" b="0" kern="1200" dirty="0">
              <a:latin typeface="+mj-lt"/>
            </a:rPr>
            <a:t>Much stronger hash/salt schemes available for Unix</a:t>
          </a:r>
        </a:p>
      </dsp:txBody>
      <dsp:txXfrm>
        <a:off x="3616" y="0"/>
        <a:ext cx="2386905" cy="1920240"/>
      </dsp:txXfrm>
    </dsp:sp>
    <dsp:sp modelId="{66B322AE-1A24-904E-9164-10938B2826B2}">
      <dsp:nvSpPr>
        <dsp:cNvPr id="0" name=""/>
        <dsp:cNvSpPr/>
      </dsp:nvSpPr>
      <dsp:spPr>
        <a:xfrm>
          <a:off x="957039" y="2160269"/>
          <a:ext cx="480060" cy="480060"/>
        </a:xfrm>
        <a:prstGeom prst="ellipse">
          <a:avLst/>
        </a:prstGeom>
        <a:solidFill>
          <a:schemeClr val="accent1"/>
        </a:solidFill>
        <a:ln>
          <a:solidFill>
            <a:srgbClr val="0E0A99"/>
          </a:solidFill>
        </a:ln>
        <a:effectLst>
          <a:innerShdw blurRad="63500" dist="50800" dir="13500000">
            <a:srgbClr val="000000">
              <a:alpha val="50000"/>
            </a:srgbClr>
          </a:innerShdw>
        </a:effectLst>
      </dsp:spPr>
      <dsp:style>
        <a:lnRef idx="0">
          <a:scrgbClr r="0" g="0" b="0"/>
        </a:lnRef>
        <a:fillRef idx="3">
          <a:scrgbClr r="0" g="0" b="0"/>
        </a:fillRef>
        <a:effectRef idx="2">
          <a:scrgbClr r="0" g="0" b="0"/>
        </a:effectRef>
        <a:fontRef idx="minor">
          <a:schemeClr val="lt1"/>
        </a:fontRef>
      </dsp:style>
    </dsp:sp>
    <dsp:sp modelId="{EA1AA598-B9CD-5844-8E01-F1F1D8265817}">
      <dsp:nvSpPr>
        <dsp:cNvPr id="0" name=""/>
        <dsp:cNvSpPr/>
      </dsp:nvSpPr>
      <dsp:spPr>
        <a:xfrm>
          <a:off x="2509867" y="2880359"/>
          <a:ext cx="2386905" cy="19202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t" anchorCtr="1">
          <a:noAutofit/>
        </a:bodyPr>
        <a:lstStyle/>
        <a:p>
          <a:pPr marL="0" lvl="0" indent="0" algn="l" defTabSz="622300" rtl="0">
            <a:lnSpc>
              <a:spcPct val="90000"/>
            </a:lnSpc>
            <a:spcBef>
              <a:spcPct val="0"/>
            </a:spcBef>
            <a:spcAft>
              <a:spcPct val="35000"/>
            </a:spcAft>
            <a:buNone/>
          </a:pPr>
          <a:r>
            <a:rPr lang="en-US" sz="1400" b="0" kern="1200" dirty="0">
              <a:latin typeface="+mj-lt"/>
            </a:rPr>
            <a:t>Recommended hash function is based on MD5</a:t>
          </a:r>
        </a:p>
        <a:p>
          <a:pPr marL="57150" lvl="1" indent="-57150" algn="l" defTabSz="488950" rtl="0">
            <a:lnSpc>
              <a:spcPct val="90000"/>
            </a:lnSpc>
            <a:spcBef>
              <a:spcPct val="0"/>
            </a:spcBef>
            <a:spcAft>
              <a:spcPct val="15000"/>
            </a:spcAft>
            <a:buChar char="•"/>
          </a:pPr>
          <a:r>
            <a:rPr lang="en-US" sz="1100" b="0" kern="1200" dirty="0">
              <a:latin typeface="+mj-lt"/>
            </a:rPr>
            <a:t>Salt of up to 48-bits</a:t>
          </a:r>
        </a:p>
        <a:p>
          <a:pPr marL="57150" lvl="1" indent="-57150" algn="l" defTabSz="488950" rtl="0">
            <a:lnSpc>
              <a:spcPct val="90000"/>
            </a:lnSpc>
            <a:spcBef>
              <a:spcPct val="0"/>
            </a:spcBef>
            <a:spcAft>
              <a:spcPct val="15000"/>
            </a:spcAft>
            <a:buChar char="•"/>
          </a:pPr>
          <a:r>
            <a:rPr lang="en-US" sz="1100" b="0" kern="1200" dirty="0">
              <a:latin typeface="+mj-lt"/>
            </a:rPr>
            <a:t>Password length is unlimited</a:t>
          </a:r>
        </a:p>
        <a:p>
          <a:pPr marL="57150" lvl="1" indent="-57150" algn="l" defTabSz="488950" rtl="0">
            <a:lnSpc>
              <a:spcPct val="90000"/>
            </a:lnSpc>
            <a:spcBef>
              <a:spcPct val="0"/>
            </a:spcBef>
            <a:spcAft>
              <a:spcPct val="15000"/>
            </a:spcAft>
            <a:buChar char="•"/>
          </a:pPr>
          <a:r>
            <a:rPr lang="en-US" sz="1100" b="0" kern="1200" dirty="0">
              <a:latin typeface="+mj-lt"/>
            </a:rPr>
            <a:t>Produces 128-bit hash</a:t>
          </a:r>
        </a:p>
        <a:p>
          <a:pPr marL="57150" lvl="1" indent="-57150" algn="l" defTabSz="488950" rtl="0">
            <a:lnSpc>
              <a:spcPct val="90000"/>
            </a:lnSpc>
            <a:spcBef>
              <a:spcPct val="0"/>
            </a:spcBef>
            <a:spcAft>
              <a:spcPct val="15000"/>
            </a:spcAft>
            <a:buChar char="•"/>
          </a:pPr>
          <a:r>
            <a:rPr lang="en-US" sz="1100" b="0" kern="1200" dirty="0">
              <a:latin typeface="+mj-lt"/>
            </a:rPr>
            <a:t>Uses an inner loop with 1000 iterations to achieve slowdown</a:t>
          </a:r>
        </a:p>
      </dsp:txBody>
      <dsp:txXfrm>
        <a:off x="2509867" y="2880359"/>
        <a:ext cx="2386905" cy="1920240"/>
      </dsp:txXfrm>
    </dsp:sp>
    <dsp:sp modelId="{995AF48A-CF50-7049-B347-398F41F04A91}">
      <dsp:nvSpPr>
        <dsp:cNvPr id="0" name=""/>
        <dsp:cNvSpPr/>
      </dsp:nvSpPr>
      <dsp:spPr>
        <a:xfrm>
          <a:off x="3463290" y="2160269"/>
          <a:ext cx="480060" cy="480060"/>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solidFill>
            <a:srgbClr val="0E0A99"/>
          </a:solidFill>
        </a:ln>
        <a:effectLst>
          <a:innerShdw blurRad="63500" dist="50800" dir="13500000">
            <a:srgbClr val="000000">
              <a:alpha val="50000"/>
            </a:srgbClr>
          </a:innerShdw>
        </a:effectLst>
      </dsp:spPr>
      <dsp:style>
        <a:lnRef idx="0">
          <a:scrgbClr r="0" g="0" b="0"/>
        </a:lnRef>
        <a:fillRef idx="3">
          <a:scrgbClr r="0" g="0" b="0"/>
        </a:fillRef>
        <a:effectRef idx="2">
          <a:scrgbClr r="0" g="0" b="0"/>
        </a:effectRef>
        <a:fontRef idx="minor">
          <a:schemeClr val="lt1"/>
        </a:fontRef>
      </dsp:style>
    </dsp:sp>
    <dsp:sp modelId="{93A11318-3ADD-CC44-BBB9-987C9916C54F}">
      <dsp:nvSpPr>
        <dsp:cNvPr id="0" name=""/>
        <dsp:cNvSpPr/>
      </dsp:nvSpPr>
      <dsp:spPr>
        <a:xfrm>
          <a:off x="5016118" y="0"/>
          <a:ext cx="2386905" cy="19202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b" anchorCtr="1">
          <a:noAutofit/>
        </a:bodyPr>
        <a:lstStyle/>
        <a:p>
          <a:pPr marL="0" lvl="0" indent="0" algn="l" defTabSz="622300" rtl="0">
            <a:lnSpc>
              <a:spcPct val="90000"/>
            </a:lnSpc>
            <a:spcBef>
              <a:spcPct val="0"/>
            </a:spcBef>
            <a:spcAft>
              <a:spcPct val="35000"/>
            </a:spcAft>
            <a:buNone/>
          </a:pPr>
          <a:r>
            <a:rPr lang="en-US" sz="1400" b="0" kern="1200" dirty="0">
              <a:latin typeface="+mj-lt"/>
            </a:rPr>
            <a:t>OpenBSD uses Blowfish block cipher based hash algorithm called Bcrypt</a:t>
          </a:r>
        </a:p>
        <a:p>
          <a:pPr marL="57150" lvl="1" indent="-57150" algn="l" defTabSz="488950" rtl="0">
            <a:lnSpc>
              <a:spcPct val="90000"/>
            </a:lnSpc>
            <a:spcBef>
              <a:spcPct val="0"/>
            </a:spcBef>
            <a:spcAft>
              <a:spcPct val="15000"/>
            </a:spcAft>
            <a:buChar char="•"/>
          </a:pPr>
          <a:r>
            <a:rPr lang="en-US" sz="1100" b="0" kern="1200" dirty="0">
              <a:latin typeface="+mj-lt"/>
            </a:rPr>
            <a:t>Most secure version of Unix hash/salt scheme</a:t>
          </a:r>
        </a:p>
        <a:p>
          <a:pPr marL="57150" lvl="1" indent="-57150" algn="l" defTabSz="488950" rtl="0">
            <a:lnSpc>
              <a:spcPct val="90000"/>
            </a:lnSpc>
            <a:spcBef>
              <a:spcPct val="0"/>
            </a:spcBef>
            <a:spcAft>
              <a:spcPct val="15000"/>
            </a:spcAft>
            <a:buChar char="•"/>
          </a:pPr>
          <a:r>
            <a:rPr lang="en-US" sz="1100" b="0" kern="1200" dirty="0">
              <a:latin typeface="+mj-lt"/>
            </a:rPr>
            <a:t>Uses 128-bit salt to create    192-bit hash value</a:t>
          </a:r>
        </a:p>
      </dsp:txBody>
      <dsp:txXfrm>
        <a:off x="5016118" y="0"/>
        <a:ext cx="2386905" cy="1920240"/>
      </dsp:txXfrm>
    </dsp:sp>
    <dsp:sp modelId="{EDF5C529-7B3C-974A-A357-9988E66E655B}">
      <dsp:nvSpPr>
        <dsp:cNvPr id="0" name=""/>
        <dsp:cNvSpPr/>
      </dsp:nvSpPr>
      <dsp:spPr>
        <a:xfrm>
          <a:off x="5969540" y="2160269"/>
          <a:ext cx="480060" cy="480060"/>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solidFill>
            <a:srgbClr val="0E0A99"/>
          </a:solidFill>
        </a:ln>
        <a:effectLst>
          <a:innerShdw blurRad="63500" dist="50800" dir="13500000">
            <a:srgbClr val="000000">
              <a:alpha val="50000"/>
            </a:srgbClr>
          </a:innerShdw>
        </a:effectLst>
      </dsp:spPr>
      <dsp:style>
        <a:lnRef idx="0">
          <a:scrgbClr r="0" g="0" b="0"/>
        </a:lnRef>
        <a:fillRef idx="3">
          <a:scrgbClr r="0" g="0" b="0"/>
        </a:fillRef>
        <a:effectRef idx="2">
          <a:scrgbClr r="0" g="0" b="0"/>
        </a:effectRef>
        <a:fontRef idx="minor">
          <a:schemeClr val="lt1"/>
        </a:fontRef>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121F6E-90E6-6945-ACF9-519CE5143683}">
      <dsp:nvSpPr>
        <dsp:cNvPr id="0" name=""/>
        <dsp:cNvSpPr/>
      </dsp:nvSpPr>
      <dsp:spPr>
        <a:xfrm>
          <a:off x="1457907" y="0"/>
          <a:ext cx="5832648" cy="5832648"/>
        </a:xfrm>
        <a:prstGeom prst="diamond">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38BA154D-3448-C247-9480-F48D86360482}">
      <dsp:nvSpPr>
        <dsp:cNvPr id="0" name=""/>
        <dsp:cNvSpPr/>
      </dsp:nvSpPr>
      <dsp:spPr>
        <a:xfrm>
          <a:off x="2012009" y="554101"/>
          <a:ext cx="2274732" cy="2274732"/>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t" anchorCtr="0">
          <a:noAutofit/>
        </a:bodyPr>
        <a:lstStyle/>
        <a:p>
          <a:pPr marL="0" lvl="0" indent="0" algn="l" defTabSz="666750" rtl="0">
            <a:lnSpc>
              <a:spcPct val="90000"/>
            </a:lnSpc>
            <a:spcBef>
              <a:spcPct val="0"/>
            </a:spcBef>
            <a:spcAft>
              <a:spcPct val="35000"/>
            </a:spcAft>
            <a:buNone/>
          </a:pPr>
          <a:r>
            <a:rPr lang="en-US" sz="1500" kern="1200"/>
            <a:t>Dictionary attacks</a:t>
          </a:r>
        </a:p>
        <a:p>
          <a:pPr marL="114300" lvl="1" indent="-114300" algn="l" defTabSz="533400" rtl="0">
            <a:lnSpc>
              <a:spcPct val="90000"/>
            </a:lnSpc>
            <a:spcBef>
              <a:spcPct val="0"/>
            </a:spcBef>
            <a:spcAft>
              <a:spcPct val="15000"/>
            </a:spcAft>
            <a:buChar char="•"/>
          </a:pPr>
          <a:r>
            <a:rPr lang="en-US" sz="1200" kern="1200"/>
            <a:t>Develop a large dictionary of possible passwords and try each against the password file</a:t>
          </a:r>
        </a:p>
        <a:p>
          <a:pPr marL="114300" lvl="1" indent="-114300" algn="l" defTabSz="533400" rtl="0">
            <a:lnSpc>
              <a:spcPct val="90000"/>
            </a:lnSpc>
            <a:spcBef>
              <a:spcPct val="0"/>
            </a:spcBef>
            <a:spcAft>
              <a:spcPct val="15000"/>
            </a:spcAft>
            <a:buChar char="•"/>
          </a:pPr>
          <a:r>
            <a:rPr lang="en-US" sz="1200" kern="1200"/>
            <a:t>Each password must be hashed using each salt value and then compared to stored hash values</a:t>
          </a:r>
        </a:p>
      </dsp:txBody>
      <dsp:txXfrm>
        <a:off x="2123052" y="665144"/>
        <a:ext cx="2052646" cy="2052646"/>
      </dsp:txXfrm>
    </dsp:sp>
    <dsp:sp modelId="{E594EFE1-0725-5945-B830-29EC1BECF1D1}">
      <dsp:nvSpPr>
        <dsp:cNvPr id="0" name=""/>
        <dsp:cNvSpPr/>
      </dsp:nvSpPr>
      <dsp:spPr>
        <a:xfrm>
          <a:off x="4461721" y="554101"/>
          <a:ext cx="2274732" cy="2274732"/>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t" anchorCtr="0">
          <a:noAutofit/>
        </a:bodyPr>
        <a:lstStyle/>
        <a:p>
          <a:pPr marL="0" lvl="0" indent="0" algn="l" defTabSz="666750" rtl="0">
            <a:lnSpc>
              <a:spcPct val="90000"/>
            </a:lnSpc>
            <a:spcBef>
              <a:spcPct val="0"/>
            </a:spcBef>
            <a:spcAft>
              <a:spcPct val="35000"/>
            </a:spcAft>
            <a:buNone/>
          </a:pPr>
          <a:r>
            <a:rPr lang="en-US" sz="1500" kern="1200"/>
            <a:t>Rainbow table attacks</a:t>
          </a:r>
        </a:p>
        <a:p>
          <a:pPr marL="114300" lvl="1" indent="-114300" algn="l" defTabSz="533400" rtl="0">
            <a:lnSpc>
              <a:spcPct val="90000"/>
            </a:lnSpc>
            <a:spcBef>
              <a:spcPct val="0"/>
            </a:spcBef>
            <a:spcAft>
              <a:spcPct val="15000"/>
            </a:spcAft>
            <a:buChar char="•"/>
          </a:pPr>
          <a:r>
            <a:rPr lang="en-US" sz="1200" kern="1200"/>
            <a:t>Pre-compute tables of hash values for all salts</a:t>
          </a:r>
        </a:p>
        <a:p>
          <a:pPr marL="114300" lvl="1" indent="-114300" algn="l" defTabSz="533400" rtl="0">
            <a:lnSpc>
              <a:spcPct val="90000"/>
            </a:lnSpc>
            <a:spcBef>
              <a:spcPct val="0"/>
            </a:spcBef>
            <a:spcAft>
              <a:spcPct val="15000"/>
            </a:spcAft>
            <a:buChar char="•"/>
          </a:pPr>
          <a:r>
            <a:rPr lang="en-US" sz="1200" kern="1200"/>
            <a:t>A mammoth table of hash values </a:t>
          </a:r>
        </a:p>
        <a:p>
          <a:pPr marL="114300" lvl="1" indent="-114300" algn="l" defTabSz="533400" rtl="0">
            <a:lnSpc>
              <a:spcPct val="90000"/>
            </a:lnSpc>
            <a:spcBef>
              <a:spcPct val="0"/>
            </a:spcBef>
            <a:spcAft>
              <a:spcPct val="15000"/>
            </a:spcAft>
            <a:buChar char="•"/>
          </a:pPr>
          <a:r>
            <a:rPr lang="en-US" sz="1200" kern="1200"/>
            <a:t>Can be countered by using a sufficiently large salt value and a sufficiently large hash length</a:t>
          </a:r>
        </a:p>
      </dsp:txBody>
      <dsp:txXfrm>
        <a:off x="4572764" y="665144"/>
        <a:ext cx="2052646" cy="2052646"/>
      </dsp:txXfrm>
    </dsp:sp>
    <dsp:sp modelId="{D43425A1-F2CE-2843-B729-57B95437EA87}">
      <dsp:nvSpPr>
        <dsp:cNvPr id="0" name=""/>
        <dsp:cNvSpPr/>
      </dsp:nvSpPr>
      <dsp:spPr>
        <a:xfrm>
          <a:off x="2012009" y="3003813"/>
          <a:ext cx="2274732" cy="2274732"/>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t" anchorCtr="0">
          <a:noAutofit/>
        </a:bodyPr>
        <a:lstStyle/>
        <a:p>
          <a:pPr marL="0" lvl="0" indent="0" algn="l" defTabSz="666750" rtl="0">
            <a:lnSpc>
              <a:spcPct val="90000"/>
            </a:lnSpc>
            <a:spcBef>
              <a:spcPct val="0"/>
            </a:spcBef>
            <a:spcAft>
              <a:spcPct val="35000"/>
            </a:spcAft>
            <a:buNone/>
          </a:pPr>
          <a:r>
            <a:rPr lang="en-US" sz="1500" kern="1200"/>
            <a:t>Password crackers exploit the fact that people choose easily guessable passwords</a:t>
          </a:r>
        </a:p>
        <a:p>
          <a:pPr marL="114300" lvl="1" indent="-114300" algn="l" defTabSz="533400" rtl="0">
            <a:lnSpc>
              <a:spcPct val="90000"/>
            </a:lnSpc>
            <a:spcBef>
              <a:spcPct val="0"/>
            </a:spcBef>
            <a:spcAft>
              <a:spcPct val="15000"/>
            </a:spcAft>
            <a:buChar char="•"/>
          </a:pPr>
          <a:r>
            <a:rPr lang="en-US" sz="1200" kern="1200"/>
            <a:t>Shorter password lengths are also easier to crack</a:t>
          </a:r>
        </a:p>
      </dsp:txBody>
      <dsp:txXfrm>
        <a:off x="2123052" y="3114856"/>
        <a:ext cx="2052646" cy="2052646"/>
      </dsp:txXfrm>
    </dsp:sp>
    <dsp:sp modelId="{17C992AA-187E-DF43-AC6D-09A34233146C}">
      <dsp:nvSpPr>
        <dsp:cNvPr id="0" name=""/>
        <dsp:cNvSpPr/>
      </dsp:nvSpPr>
      <dsp:spPr>
        <a:xfrm>
          <a:off x="4461721" y="3003813"/>
          <a:ext cx="2274732" cy="2274732"/>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t" anchorCtr="0">
          <a:noAutofit/>
        </a:bodyPr>
        <a:lstStyle/>
        <a:p>
          <a:pPr marL="0" lvl="0" indent="0" algn="l" defTabSz="666750" rtl="0">
            <a:lnSpc>
              <a:spcPct val="90000"/>
            </a:lnSpc>
            <a:spcBef>
              <a:spcPct val="0"/>
            </a:spcBef>
            <a:spcAft>
              <a:spcPct val="35000"/>
            </a:spcAft>
            <a:buNone/>
          </a:pPr>
          <a:r>
            <a:rPr lang="en-US" sz="1500" kern="1200"/>
            <a:t>John the Ripper</a:t>
          </a:r>
        </a:p>
        <a:p>
          <a:pPr marL="114300" lvl="1" indent="-114300" algn="l" defTabSz="533400" rtl="0">
            <a:lnSpc>
              <a:spcPct val="90000"/>
            </a:lnSpc>
            <a:spcBef>
              <a:spcPct val="0"/>
            </a:spcBef>
            <a:spcAft>
              <a:spcPct val="15000"/>
            </a:spcAft>
            <a:buChar char="•"/>
          </a:pPr>
          <a:r>
            <a:rPr lang="en-US" sz="1200" kern="1200"/>
            <a:t>Open-source password cracker first developed in in 1996</a:t>
          </a:r>
        </a:p>
        <a:p>
          <a:pPr marL="114300" lvl="1" indent="-114300" algn="l" defTabSz="533400" rtl="0">
            <a:lnSpc>
              <a:spcPct val="90000"/>
            </a:lnSpc>
            <a:spcBef>
              <a:spcPct val="0"/>
            </a:spcBef>
            <a:spcAft>
              <a:spcPct val="15000"/>
            </a:spcAft>
            <a:buChar char="•"/>
          </a:pPr>
          <a:r>
            <a:rPr lang="en-US" sz="1200" kern="1200"/>
            <a:t>Uses a combination of brute-force and dictionary techniques</a:t>
          </a:r>
        </a:p>
      </dsp:txBody>
      <dsp:txXfrm>
        <a:off x="4572764" y="3114856"/>
        <a:ext cx="2052646" cy="205264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AB4F51-D1CF-4443-BE04-6F5ACD740CF2}">
      <dsp:nvSpPr>
        <dsp:cNvPr id="0" name=""/>
        <dsp:cNvSpPr/>
      </dsp:nvSpPr>
      <dsp:spPr>
        <a:xfrm>
          <a:off x="0" y="0"/>
          <a:ext cx="8229600" cy="4876800"/>
        </a:xfrm>
        <a:prstGeom prst="roundRect">
          <a:avLst>
            <a:gd name="adj" fmla="val 85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3784939" numCol="1" spcCol="1270" anchor="t" anchorCtr="0">
          <a:noAutofit/>
        </a:bodyPr>
        <a:lstStyle/>
        <a:p>
          <a:pPr marL="0" lvl="0" indent="0" algn="l" defTabSz="1066800" rtl="0">
            <a:lnSpc>
              <a:spcPct val="90000"/>
            </a:lnSpc>
            <a:spcBef>
              <a:spcPct val="0"/>
            </a:spcBef>
            <a:spcAft>
              <a:spcPct val="35000"/>
            </a:spcAft>
            <a:buNone/>
          </a:pPr>
          <a:r>
            <a:rPr lang="en-US" sz="2400" b="1" kern="1200" dirty="0"/>
            <a:t>Can block offline guessing attacks by denying access to encrypted passwords</a:t>
          </a:r>
          <a:endParaRPr lang="en-US" sz="2400" kern="1200" dirty="0"/>
        </a:p>
      </dsp:txBody>
      <dsp:txXfrm>
        <a:off x="121411" y="121411"/>
        <a:ext cx="7986778" cy="4633978"/>
      </dsp:txXfrm>
    </dsp:sp>
    <dsp:sp modelId="{955D1949-407F-0449-9ED5-CF9744A5A142}">
      <dsp:nvSpPr>
        <dsp:cNvPr id="0" name=""/>
        <dsp:cNvSpPr/>
      </dsp:nvSpPr>
      <dsp:spPr>
        <a:xfrm>
          <a:off x="205740" y="1219200"/>
          <a:ext cx="1234440" cy="1675209"/>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b="1" kern="1200" dirty="0">
              <a:latin typeface="+mn-lt"/>
            </a:rPr>
            <a:t>Make available only to privileged users</a:t>
          </a:r>
        </a:p>
      </dsp:txBody>
      <dsp:txXfrm>
        <a:off x="243703" y="1257163"/>
        <a:ext cx="1158514" cy="1599283"/>
      </dsp:txXfrm>
    </dsp:sp>
    <dsp:sp modelId="{7DDFFBAD-B46D-724C-B292-164A0482CCC6}">
      <dsp:nvSpPr>
        <dsp:cNvPr id="0" name=""/>
        <dsp:cNvSpPr/>
      </dsp:nvSpPr>
      <dsp:spPr>
        <a:xfrm>
          <a:off x="205740" y="2954986"/>
          <a:ext cx="1234440" cy="1675209"/>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b="1" kern="1200" dirty="0"/>
            <a:t>Shadow password file</a:t>
          </a:r>
          <a:endParaRPr lang="en-US" sz="1400" kern="1200" dirty="0"/>
        </a:p>
      </dsp:txBody>
      <dsp:txXfrm>
        <a:off x="243703" y="2992949"/>
        <a:ext cx="1158514" cy="1599283"/>
      </dsp:txXfrm>
    </dsp:sp>
    <dsp:sp modelId="{A0C6AC60-17B5-7E4B-BC19-69896EED7098}">
      <dsp:nvSpPr>
        <dsp:cNvPr id="0" name=""/>
        <dsp:cNvSpPr/>
      </dsp:nvSpPr>
      <dsp:spPr>
        <a:xfrm>
          <a:off x="1645920" y="1219200"/>
          <a:ext cx="6377940" cy="3413760"/>
        </a:xfrm>
        <a:prstGeom prst="roundRect">
          <a:avLst>
            <a:gd name="adj" fmla="val 105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52400" tIns="152400" rIns="152400" bIns="2167738" numCol="1" spcCol="1270" anchor="t" anchorCtr="0">
          <a:noAutofit/>
        </a:bodyPr>
        <a:lstStyle/>
        <a:p>
          <a:pPr marL="0" lvl="0" indent="0" algn="l" defTabSz="1778000" rtl="0">
            <a:lnSpc>
              <a:spcPct val="90000"/>
            </a:lnSpc>
            <a:spcBef>
              <a:spcPct val="0"/>
            </a:spcBef>
            <a:spcAft>
              <a:spcPct val="35000"/>
            </a:spcAft>
            <a:buNone/>
          </a:pPr>
          <a:r>
            <a:rPr lang="en-US" sz="4000" b="1" kern="1200" dirty="0">
              <a:solidFill>
                <a:srgbClr val="0000FF"/>
              </a:solidFill>
              <a:effectLst>
                <a:outerShdw blurRad="38100" dist="38100" dir="2700000" algn="tl">
                  <a:srgbClr val="000000">
                    <a:alpha val="43137"/>
                  </a:srgbClr>
                </a:outerShdw>
              </a:effectLst>
            </a:rPr>
            <a:t> </a:t>
          </a:r>
          <a:r>
            <a:rPr lang="en-US" sz="4000" b="1" kern="1200" dirty="0">
              <a:solidFill>
                <a:schemeClr val="tx1"/>
              </a:solidFill>
              <a:effectLst>
                <a:outerShdw blurRad="38100" dist="38100" dir="2700000" algn="tl">
                  <a:srgbClr val="000000">
                    <a:alpha val="43137"/>
                  </a:srgbClr>
                </a:outerShdw>
              </a:effectLst>
            </a:rPr>
            <a:t>V</a:t>
          </a:r>
          <a:r>
            <a:rPr lang="en-US" sz="4000" b="1" kern="1200" dirty="0">
              <a:ln>
                <a:noFill/>
              </a:ln>
              <a:solidFill>
                <a:schemeClr val="tx1"/>
              </a:solidFill>
              <a:effectLst>
                <a:outerShdw blurRad="38100" dist="38100" dir="2700000" algn="tl">
                  <a:srgbClr val="000000">
                    <a:alpha val="43137"/>
                  </a:srgbClr>
                </a:outerShdw>
              </a:effectLst>
            </a:rPr>
            <a:t>ulnerabilities</a:t>
          </a:r>
        </a:p>
        <a:p>
          <a:pPr marL="0" lvl="0" indent="0" algn="l" defTabSz="1778000" rtl="0">
            <a:lnSpc>
              <a:spcPct val="90000"/>
            </a:lnSpc>
            <a:spcBef>
              <a:spcPct val="0"/>
            </a:spcBef>
            <a:spcAft>
              <a:spcPct val="35000"/>
            </a:spcAft>
            <a:buNone/>
          </a:pPr>
          <a:endParaRPr lang="en-US" sz="2800" kern="1200" dirty="0">
            <a:solidFill>
              <a:srgbClr val="0000FF"/>
            </a:solidFill>
            <a:effectLst>
              <a:outerShdw blurRad="38100" dist="38100" dir="2700000" algn="tl">
                <a:srgbClr val="000000">
                  <a:alpha val="43137"/>
                </a:srgbClr>
              </a:outerShdw>
            </a:effectLst>
          </a:endParaRPr>
        </a:p>
      </dsp:txBody>
      <dsp:txXfrm>
        <a:off x="1750905" y="1324185"/>
        <a:ext cx="6167970" cy="3203790"/>
      </dsp:txXfrm>
    </dsp:sp>
    <dsp:sp modelId="{195436B9-F9FB-9E45-AE92-EEE154C28D7E}">
      <dsp:nvSpPr>
        <dsp:cNvPr id="0" name=""/>
        <dsp:cNvSpPr/>
      </dsp:nvSpPr>
      <dsp:spPr>
        <a:xfrm>
          <a:off x="1805368" y="2755392"/>
          <a:ext cx="1192282" cy="1536192"/>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b="1" kern="1200" dirty="0"/>
            <a:t>Weakness in the OS that allows access to the file</a:t>
          </a:r>
          <a:endParaRPr lang="en-US" sz="1400" kern="1200" dirty="0"/>
        </a:p>
      </dsp:txBody>
      <dsp:txXfrm>
        <a:off x="1842035" y="2792059"/>
        <a:ext cx="1118948" cy="1462858"/>
      </dsp:txXfrm>
    </dsp:sp>
    <dsp:sp modelId="{AF05F6A7-5066-B24E-8586-327B8204F75F}">
      <dsp:nvSpPr>
        <dsp:cNvPr id="0" name=""/>
        <dsp:cNvSpPr/>
      </dsp:nvSpPr>
      <dsp:spPr>
        <a:xfrm>
          <a:off x="3021941" y="2755392"/>
          <a:ext cx="1192282" cy="1536192"/>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b="1" kern="1200" dirty="0"/>
            <a:t>Accident with permissions making it readable</a:t>
          </a:r>
          <a:endParaRPr lang="en-US" sz="1400" kern="1200" dirty="0"/>
        </a:p>
      </dsp:txBody>
      <dsp:txXfrm>
        <a:off x="3058608" y="2792059"/>
        <a:ext cx="1118948" cy="1462858"/>
      </dsp:txXfrm>
    </dsp:sp>
    <dsp:sp modelId="{063D7BA3-6514-804D-B44C-9600FFACCBE7}">
      <dsp:nvSpPr>
        <dsp:cNvPr id="0" name=""/>
        <dsp:cNvSpPr/>
      </dsp:nvSpPr>
      <dsp:spPr>
        <a:xfrm>
          <a:off x="4238515" y="2755392"/>
          <a:ext cx="1192282" cy="1536192"/>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b="1" kern="1200" dirty="0"/>
            <a:t>Users with same password on other systems</a:t>
          </a:r>
          <a:endParaRPr lang="en-US" sz="1400" kern="1200" dirty="0"/>
        </a:p>
      </dsp:txBody>
      <dsp:txXfrm>
        <a:off x="4275182" y="2792059"/>
        <a:ext cx="1118948" cy="1462858"/>
      </dsp:txXfrm>
    </dsp:sp>
    <dsp:sp modelId="{8DA745AB-B8AE-C147-94E3-3DAA288D050C}">
      <dsp:nvSpPr>
        <dsp:cNvPr id="0" name=""/>
        <dsp:cNvSpPr/>
      </dsp:nvSpPr>
      <dsp:spPr>
        <a:xfrm>
          <a:off x="5455088" y="2755392"/>
          <a:ext cx="1192282" cy="1536192"/>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b="1" kern="1200" dirty="0"/>
            <a:t>Access from backup media</a:t>
          </a:r>
          <a:endParaRPr lang="en-US" sz="1400" kern="1200" dirty="0"/>
        </a:p>
      </dsp:txBody>
      <dsp:txXfrm>
        <a:off x="5491755" y="2792059"/>
        <a:ext cx="1118948" cy="1462858"/>
      </dsp:txXfrm>
    </dsp:sp>
    <dsp:sp modelId="{21D0FFE2-CBAA-204F-94B9-2B0C42E67233}">
      <dsp:nvSpPr>
        <dsp:cNvPr id="0" name=""/>
        <dsp:cNvSpPr/>
      </dsp:nvSpPr>
      <dsp:spPr>
        <a:xfrm>
          <a:off x="6671661" y="2755392"/>
          <a:ext cx="1192282" cy="1536192"/>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b="1" kern="1200" dirty="0"/>
            <a:t>Sniff passwords in network traffic</a:t>
          </a:r>
          <a:endParaRPr lang="en-US" sz="1400" kern="1200" dirty="0"/>
        </a:p>
      </dsp:txBody>
      <dsp:txXfrm>
        <a:off x="6708328" y="2792059"/>
        <a:ext cx="1118948" cy="1462858"/>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58A043-AEB7-DF49-B0C7-99C98D85774A}">
      <dsp:nvSpPr>
        <dsp:cNvPr id="0" name=""/>
        <dsp:cNvSpPr/>
      </dsp:nvSpPr>
      <dsp:spPr>
        <a:xfrm>
          <a:off x="0" y="4457791"/>
          <a:ext cx="8519864" cy="974852"/>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rtl="0">
            <a:lnSpc>
              <a:spcPct val="90000"/>
            </a:lnSpc>
            <a:spcBef>
              <a:spcPct val="0"/>
            </a:spcBef>
            <a:spcAft>
              <a:spcPct val="35000"/>
            </a:spcAft>
            <a:buNone/>
          </a:pPr>
          <a:r>
            <a:rPr lang="en-US" sz="2400" b="1" kern="1200" dirty="0">
              <a:ln>
                <a:noFill/>
              </a:ln>
              <a:solidFill>
                <a:schemeClr val="tx1"/>
              </a:solidFill>
              <a:effectLst/>
            </a:rPr>
            <a:t>Complex password policy</a:t>
          </a:r>
        </a:p>
      </dsp:txBody>
      <dsp:txXfrm>
        <a:off x="0" y="4457791"/>
        <a:ext cx="8519864" cy="526420"/>
      </dsp:txXfrm>
    </dsp:sp>
    <dsp:sp modelId="{3C44AD89-49B6-D943-ACA0-428E0665597D}">
      <dsp:nvSpPr>
        <dsp:cNvPr id="0" name=""/>
        <dsp:cNvSpPr/>
      </dsp:nvSpPr>
      <dsp:spPr>
        <a:xfrm>
          <a:off x="0" y="4962872"/>
          <a:ext cx="4259931" cy="448432"/>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rtl="0">
            <a:lnSpc>
              <a:spcPct val="90000"/>
            </a:lnSpc>
            <a:spcBef>
              <a:spcPct val="0"/>
            </a:spcBef>
            <a:spcAft>
              <a:spcPct val="35000"/>
            </a:spcAft>
            <a:buNone/>
          </a:pPr>
          <a:r>
            <a:rPr lang="en-US" sz="1000" b="1" kern="1200" dirty="0"/>
            <a:t>User is allowed to select their own password, however the system checks to see if the password is allowable, and if  not, rejects it</a:t>
          </a:r>
          <a:endParaRPr lang="en-US" sz="1000" kern="1200" dirty="0"/>
        </a:p>
      </dsp:txBody>
      <dsp:txXfrm>
        <a:off x="0" y="4962872"/>
        <a:ext cx="4259931" cy="448432"/>
      </dsp:txXfrm>
    </dsp:sp>
    <dsp:sp modelId="{81731248-7954-A04A-A7D9-1C4288DF32D6}">
      <dsp:nvSpPr>
        <dsp:cNvPr id="0" name=""/>
        <dsp:cNvSpPr/>
      </dsp:nvSpPr>
      <dsp:spPr>
        <a:xfrm>
          <a:off x="4259932" y="4962872"/>
          <a:ext cx="4259931" cy="448432"/>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rtl="0">
            <a:lnSpc>
              <a:spcPct val="90000"/>
            </a:lnSpc>
            <a:spcBef>
              <a:spcPct val="0"/>
            </a:spcBef>
            <a:spcAft>
              <a:spcPct val="35000"/>
            </a:spcAft>
            <a:buNone/>
          </a:pPr>
          <a:r>
            <a:rPr lang="en-US" sz="1000" b="1" kern="1200" dirty="0"/>
            <a:t>Goal is to  eliminate guessable passwords while allowing the user to select a password that is memorable</a:t>
          </a:r>
          <a:endParaRPr lang="en-US" sz="1000" kern="1200" dirty="0"/>
        </a:p>
      </dsp:txBody>
      <dsp:txXfrm>
        <a:off x="4259932" y="4962872"/>
        <a:ext cx="4259931" cy="448432"/>
      </dsp:txXfrm>
    </dsp:sp>
    <dsp:sp modelId="{573FB75E-857C-1949-B778-45CABA8452C7}">
      <dsp:nvSpPr>
        <dsp:cNvPr id="0" name=""/>
        <dsp:cNvSpPr/>
      </dsp:nvSpPr>
      <dsp:spPr>
        <a:xfrm rot="10800000">
          <a:off x="0" y="2971248"/>
          <a:ext cx="8519864" cy="1499323"/>
        </a:xfrm>
        <a:prstGeom prst="upArrowCallou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rtl="0">
            <a:lnSpc>
              <a:spcPct val="90000"/>
            </a:lnSpc>
            <a:spcBef>
              <a:spcPct val="0"/>
            </a:spcBef>
            <a:spcAft>
              <a:spcPct val="35000"/>
            </a:spcAft>
            <a:buNone/>
          </a:pPr>
          <a:r>
            <a:rPr lang="en-US" sz="2400" b="1" kern="1200" dirty="0">
              <a:ln>
                <a:noFill/>
              </a:ln>
              <a:solidFill>
                <a:schemeClr val="tx1"/>
              </a:solidFill>
              <a:effectLst/>
            </a:rPr>
            <a:t>Reactive password checking</a:t>
          </a:r>
        </a:p>
      </dsp:txBody>
      <dsp:txXfrm rot="-10800000">
        <a:off x="0" y="2971248"/>
        <a:ext cx="8519864" cy="526262"/>
      </dsp:txXfrm>
    </dsp:sp>
    <dsp:sp modelId="{87C515BD-8FB6-6145-9EF2-5A9D1AF6403D}">
      <dsp:nvSpPr>
        <dsp:cNvPr id="0" name=""/>
        <dsp:cNvSpPr/>
      </dsp:nvSpPr>
      <dsp:spPr>
        <a:xfrm>
          <a:off x="0" y="3497511"/>
          <a:ext cx="8519864" cy="448297"/>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rtl="0">
            <a:lnSpc>
              <a:spcPct val="90000"/>
            </a:lnSpc>
            <a:spcBef>
              <a:spcPct val="0"/>
            </a:spcBef>
            <a:spcAft>
              <a:spcPct val="35000"/>
            </a:spcAft>
            <a:buNone/>
          </a:pPr>
          <a:r>
            <a:rPr lang="en-US" sz="1000" b="1" kern="1200" dirty="0"/>
            <a:t>System periodically runs its own password cracker to find guessable passwords</a:t>
          </a:r>
          <a:endParaRPr lang="en-US" sz="1000" kern="1200" dirty="0"/>
        </a:p>
      </dsp:txBody>
      <dsp:txXfrm>
        <a:off x="0" y="3497511"/>
        <a:ext cx="8519864" cy="448297"/>
      </dsp:txXfrm>
    </dsp:sp>
    <dsp:sp modelId="{E5F5AB94-6F42-3045-A75B-DECAB4E676C4}">
      <dsp:nvSpPr>
        <dsp:cNvPr id="0" name=""/>
        <dsp:cNvSpPr/>
      </dsp:nvSpPr>
      <dsp:spPr>
        <a:xfrm rot="10800000">
          <a:off x="0" y="1486547"/>
          <a:ext cx="8519864" cy="1499323"/>
        </a:xfrm>
        <a:prstGeom prst="upArrowCallou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rtl="0">
            <a:lnSpc>
              <a:spcPct val="90000"/>
            </a:lnSpc>
            <a:spcBef>
              <a:spcPct val="0"/>
            </a:spcBef>
            <a:spcAft>
              <a:spcPct val="35000"/>
            </a:spcAft>
            <a:buNone/>
          </a:pPr>
          <a:r>
            <a:rPr lang="en-US" sz="2400" b="1" kern="1200" dirty="0">
              <a:ln>
                <a:noFill/>
              </a:ln>
              <a:solidFill>
                <a:schemeClr val="tx1"/>
              </a:solidFill>
              <a:effectLst/>
            </a:rPr>
            <a:t>Computer generated passwords</a:t>
          </a:r>
        </a:p>
      </dsp:txBody>
      <dsp:txXfrm rot="-10800000">
        <a:off x="0" y="1486547"/>
        <a:ext cx="8519864" cy="526262"/>
      </dsp:txXfrm>
    </dsp:sp>
    <dsp:sp modelId="{473476BE-03A0-034D-8273-ADB6465722C2}">
      <dsp:nvSpPr>
        <dsp:cNvPr id="0" name=""/>
        <dsp:cNvSpPr/>
      </dsp:nvSpPr>
      <dsp:spPr>
        <a:xfrm>
          <a:off x="0" y="2012810"/>
          <a:ext cx="8519864" cy="448297"/>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rtl="0">
            <a:lnSpc>
              <a:spcPct val="90000"/>
            </a:lnSpc>
            <a:spcBef>
              <a:spcPct val="0"/>
            </a:spcBef>
            <a:spcAft>
              <a:spcPct val="35000"/>
            </a:spcAft>
            <a:buNone/>
          </a:pPr>
          <a:r>
            <a:rPr lang="en-US" sz="1000" b="1" kern="1200" dirty="0"/>
            <a:t>Users have trouble remembering them</a:t>
          </a:r>
          <a:endParaRPr lang="en-US" sz="1000" kern="1200" dirty="0"/>
        </a:p>
      </dsp:txBody>
      <dsp:txXfrm>
        <a:off x="0" y="2012810"/>
        <a:ext cx="8519864" cy="448297"/>
      </dsp:txXfrm>
    </dsp:sp>
    <dsp:sp modelId="{0AFDD328-F6FE-8742-B842-B0DB5587933C}">
      <dsp:nvSpPr>
        <dsp:cNvPr id="0" name=""/>
        <dsp:cNvSpPr/>
      </dsp:nvSpPr>
      <dsp:spPr>
        <a:xfrm rot="10800000">
          <a:off x="0" y="1846"/>
          <a:ext cx="8519864" cy="1499323"/>
        </a:xfrm>
        <a:prstGeom prst="upArrowCallou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rtl="0">
            <a:lnSpc>
              <a:spcPct val="90000"/>
            </a:lnSpc>
            <a:spcBef>
              <a:spcPct val="0"/>
            </a:spcBef>
            <a:spcAft>
              <a:spcPct val="35000"/>
            </a:spcAft>
            <a:buNone/>
          </a:pPr>
          <a:r>
            <a:rPr lang="en-US" sz="2400" b="1" kern="1200" dirty="0">
              <a:ln>
                <a:noFill/>
              </a:ln>
              <a:solidFill>
                <a:schemeClr val="tx1"/>
              </a:solidFill>
              <a:effectLst/>
            </a:rPr>
            <a:t>User education</a:t>
          </a:r>
        </a:p>
      </dsp:txBody>
      <dsp:txXfrm rot="-10800000">
        <a:off x="0" y="1846"/>
        <a:ext cx="8519864" cy="526262"/>
      </dsp:txXfrm>
    </dsp:sp>
    <dsp:sp modelId="{57322FFB-B0D4-8943-B89E-579608E192F2}">
      <dsp:nvSpPr>
        <dsp:cNvPr id="0" name=""/>
        <dsp:cNvSpPr/>
      </dsp:nvSpPr>
      <dsp:spPr>
        <a:xfrm>
          <a:off x="0" y="528109"/>
          <a:ext cx="8519864" cy="448297"/>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1120" tIns="12700" rIns="71120" bIns="12700" numCol="1" spcCol="1270" anchor="ctr" anchorCtr="0">
          <a:noAutofit/>
        </a:bodyPr>
        <a:lstStyle/>
        <a:p>
          <a:pPr marL="0" lvl="0" indent="0" algn="ctr" defTabSz="444500" rtl="0">
            <a:lnSpc>
              <a:spcPct val="90000"/>
            </a:lnSpc>
            <a:spcBef>
              <a:spcPct val="0"/>
            </a:spcBef>
            <a:spcAft>
              <a:spcPct val="35000"/>
            </a:spcAft>
            <a:buNone/>
          </a:pPr>
          <a:r>
            <a:rPr lang="en-US" sz="1000" b="1" kern="1200" dirty="0"/>
            <a:t>Users can be told the importance of using hard to guess passwords and can be provided with guidelines for selecting strong passwords</a:t>
          </a:r>
          <a:endParaRPr lang="en-US" sz="1000" kern="1200" dirty="0"/>
        </a:p>
      </dsp:txBody>
      <dsp:txXfrm>
        <a:off x="0" y="528109"/>
        <a:ext cx="8519864" cy="448297"/>
      </dsp:txXfrm>
    </dsp:sp>
  </dsp:spTree>
</dsp:drawing>
</file>

<file path=ppt/diagrams/layout1.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layout10.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11.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radial3">
  <dgm:title val=""/>
  <dgm:desc val=""/>
  <dgm:catLst>
    <dgm:cat type="relationship" pri="31000"/>
    <dgm:cat type="cycle" pri="1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omposite">
    <dgm:varLst>
      <dgm:chMax val="1"/>
      <dgm:dir/>
      <dgm:resizeHandles val="exact"/>
    </dgm:varLst>
    <dgm:alg type="composite">
      <dgm:param type="ar" val="1"/>
    </dgm:alg>
    <dgm:shape xmlns:r="http://schemas.openxmlformats.org/officeDocument/2006/relationships" r:blip="">
      <dgm:adjLst/>
    </dgm:shape>
    <dgm:presOf/>
    <dgm:constrLst/>
    <dgm:ruleLst/>
    <dgm:layoutNode name="radial">
      <dgm:varLst>
        <dgm:animLvl val="ctr"/>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h" for="ch" forName="centerShape" refType="h"/>
        <dgm:constr type="w" for="ch" forName="node" refType="w" fact="0.5"/>
        <dgm:constr type="h" for="ch" forName="node" refType="h" fact="0.5"/>
        <dgm:constr type="sp" refType="w" refFor="ch" refForName="node" fact="-0.2"/>
        <dgm:constr type="sibSp" refType="w" refFor="ch" refForName="node" fact="-0.2"/>
        <dgm:constr type="primFontSz" for="ch" forName="centerShape" val="65"/>
        <dgm:constr type="primFontSz" for="des" forName="node" val="65"/>
        <dgm:constr type="primFontSz" for="ch" forName="node" refType="primFontSz" refFor="ch" refForName="centerShape" op="lte"/>
      </dgm:constrLst>
      <dgm:ruleLst/>
      <dgm:forEach name="Name6" axis="ch" ptType="node" cnt="1">
        <dgm:layoutNode name="centerShape" styleLbl="vennNode1">
          <dgm:alg type="tx"/>
          <dgm:shape xmlns:r="http://schemas.openxmlformats.org/officeDocument/2006/relationships" type="ellipse"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7" axis="ch" ptType="node">
          <dgm:layoutNode name="node" styleLbl="vennNode1">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arrow4">
  <dgm:title val=""/>
  <dgm:desc val=""/>
  <dgm:catLst>
    <dgm:cat type="relationship" pri="8000"/>
    <dgm:cat type="process" pri="30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shape xmlns:r="http://schemas.openxmlformats.org/officeDocument/2006/relationships" r:blip="">
      <dgm:adjLst/>
    </dgm:shape>
    <dgm:presOf/>
    <dgm:choose name="Name0">
      <dgm:if name="Name1" func="var" arg="dir" op="equ" val="norm">
        <dgm:choose name="Name2">
          <dgm:if name="Name3" axis="ch" ptType="node" func="cnt" op="lte" val="1">
            <dgm:constrLst>
              <dgm:constr type="primFontSz" for="des" ptType="node" op="equ" val="65"/>
              <dgm:constr type="w" for="ch" forName="upArrow" refType="w" fact="0.33"/>
              <dgm:constr type="h" for="ch" forName="upArrow" refType="h"/>
              <dgm:constr type="b" for="ch" forName="upArrow" refType="h" fact="0.48"/>
              <dgm:constr type="l" for="ch" forName="upArrow"/>
              <dgm:constr type="h" for="ch" forName="upArrow" refType="w" refFor="ch" refForName="upArrow" op="gte" fact="0.75"/>
              <dgm:constr type="w" for="ch" forName="upArrowText" refType="w" fact="0.56"/>
              <dgm:constr type="h" for="ch" forName="upArrowText" refType="h"/>
              <dgm:constr type="b" for="ch" forName="upArrowText" refType="h" fact="0.48"/>
              <dgm:constr type="l" for="ch" forName="upArrowText" refType="w" refFor="ch" refForName="upArrow" fact="1.03"/>
            </dgm:constrLst>
          </dgm:if>
          <dgm:else name="Name4">
            <dgm:constrLst>
              <dgm:constr type="primFontSz" for="des" ptType="node" op="equ" val="65"/>
              <dgm:constr type="w" for="ch" forName="upArrow" refType="w" fact="0.33"/>
              <dgm:constr type="h" for="ch" forName="upArrow" refType="h" fact="0.48"/>
              <dgm:constr type="b" for="ch" forName="upArrow" refType="h" fact="0.48"/>
              <dgm:constr type="l" for="ch" forName="upArrow"/>
              <dgm:constr type="h" for="ch" forName="upArrow" refType="w" refFor="ch" refForName="upArrow" op="gte" fact="0.75"/>
              <dgm:constr type="w" for="ch" forName="upArrowText" refType="w" fact="0.56"/>
              <dgm:constr type="h" for="ch" forName="upArrowText" refType="h" fact="0.48"/>
              <dgm:constr type="b" for="ch" forName="upArrowText" refType="h" fact="0.48"/>
              <dgm:constr type="l" for="ch" forName="upArrowText" refType="w" refFor="ch" refForName="upArrow" fact="1.03"/>
              <dgm:constr type="w" for="ch" forName="downArrow" refType="w" fact="0.33"/>
              <dgm:constr type="h" for="ch" forName="downArrow" refType="h" fact="0.48"/>
              <dgm:constr type="t" for="ch" forName="downArrow" refType="h" fact="0.52"/>
              <dgm:constr type="l" for="ch" forName="downArrow" refType="w" refFor="ch" refForName="downArrow" fact="0.3"/>
              <dgm:constr type="h" for="ch" forName="downArrow" refType="w" refFor="ch" refForName="downArrow" op="gte" fact="0.75"/>
              <dgm:constr type="w" for="ch" forName="downArrowText" refType="w" fact="0.56"/>
              <dgm:constr type="h" for="ch" forName="downArrowText" refType="h" fact="0.48"/>
              <dgm:constr type="t" for="ch" forName="downArrowText" refType="h" fact="0.52"/>
              <dgm:constr type="l" for="ch" forName="downArrowText" refType="w" refFor="ch" refForName="downArrow" fact="1.33"/>
            </dgm:constrLst>
          </dgm:else>
        </dgm:choose>
      </dgm:if>
      <dgm:else name="Name5">
        <dgm:choose name="Name6">
          <dgm:if name="Name7" axis="ch" ptType="node" func="cnt" op="lte" val="1">
            <dgm:constrLst>
              <dgm:constr type="primFontSz" for="des" ptType="node" op="equ" val="65"/>
              <dgm:constr type="w" for="ch" forName="upArrow" refType="w" fact="0.33"/>
              <dgm:constr type="h" for="ch" forName="upArrow" refType="h"/>
              <dgm:constr type="t" for="ch" forName="upArrow"/>
              <dgm:constr type="l" for="ch" forName="upArrow" refType="w" fact="0.67"/>
              <dgm:constr type="h" for="ch" forName="upArrow" refType="w" refFor="ch" refForName="upArrow" op="gte" fact="0.75"/>
              <dgm:constr type="w" for="ch" forName="upArrowText" refType="w" fact="0.56"/>
              <dgm:constr type="h" for="ch" forName="upArrowText" refType="h"/>
              <dgm:constr type="t" for="ch" forName="upArrowText"/>
              <dgm:constr type="l" for="ch" forName="upArrowText" refType="w" fact="0.1"/>
            </dgm:constrLst>
          </dgm:if>
          <dgm:else name="Name8">
            <dgm:constrLst>
              <dgm:constr type="primFontSz" for="des" ptType="node" op="equ" val="65"/>
              <dgm:constr type="w" for="ch" forName="upArrow" refType="w" fact="0.33"/>
              <dgm:constr type="h" for="ch" forName="upArrow" refType="h" fact="0.48"/>
              <dgm:constr type="t" for="ch" forName="upArrow"/>
              <dgm:constr type="l" for="ch" forName="upArrow" refType="w" fact="0.67"/>
              <dgm:constr type="h" for="ch" forName="upArrow" refType="w" refFor="ch" refForName="upArrow" op="gte" fact="0.75"/>
              <dgm:constr type="w" for="ch" forName="upArrowText" refType="w" fact="0.56"/>
              <dgm:constr type="h" for="ch" forName="upArrowText" refType="h" fact="0.48"/>
              <dgm:constr type="t" for="ch" forName="upArrowText"/>
              <dgm:constr type="l" for="ch" forName="upArrowText" refType="w" fact="0.1"/>
              <dgm:constr type="w" for="ch" forName="downArrow" refType="w" fact="0.33"/>
              <dgm:constr type="h" for="ch" forName="downArrow" refType="h" fact="0.48"/>
              <dgm:constr type="t" for="ch" forName="downArrow" refType="h" fact="0.52"/>
              <dgm:constr type="l" for="ch" forName="downArrow" refType="w" fact="0.57"/>
              <dgm:constr type="h" for="ch" forName="downArrow" refType="w" refFor="ch" refForName="downArrow" op="gte" fact="0.75"/>
              <dgm:constr type="w" for="ch" forName="downArrowText" refType="w" fact="0.56"/>
              <dgm:constr type="h" for="ch" forName="downArrowText" refType="h" fact="0.48"/>
              <dgm:constr type="t" for="ch" forName="downArrowText" refType="h" fact="0.52"/>
              <dgm:constr type="l" for="ch" forName="downArrowText"/>
            </dgm:constrLst>
          </dgm:else>
        </dgm:choose>
      </dgm:else>
    </dgm:choose>
    <dgm:ruleLst/>
    <dgm:forEach name="Name9" axis="ch" ptType="node" cnt="1">
      <dgm:layoutNode name="upArrow" styleLbl="node1">
        <dgm:alg type="sp"/>
        <dgm:shape xmlns:r="http://schemas.openxmlformats.org/officeDocument/2006/relationships" type="upArrow" r:blip="">
          <dgm:adjLst/>
        </dgm:shape>
        <dgm:presOf/>
        <dgm:constrLst/>
        <dgm:ruleLst/>
      </dgm:layoutNode>
      <dgm:layoutNode name="upArrowText" styleLbl="revTx">
        <dgm:varLst>
          <dgm:chMax val="0"/>
          <dgm:bulletEnabled val="1"/>
        </dgm:varLst>
        <dgm:choose name="Name10">
          <dgm:if name="Name11" axis="root des" ptType="all node" func="maxDepth" op="gt" val="1">
            <dgm:alg type="tx">
              <dgm:param type="parTxLTRAlign" val="l"/>
              <dgm:param type="parTxRTLAlign" val="r"/>
              <dgm:param type="txAnchorVertCh" val="mid"/>
            </dgm:alg>
          </dgm:if>
          <dgm:else name="Name12">
            <dgm:choose name="Name13">
              <dgm:if name="Name14" func="var" arg="dir" op="equ" val="norm">
                <dgm:alg type="tx">
                  <dgm:param type="parTxLTRAlign" val="l"/>
                  <dgm:param type="parTxRTLAlign" val="l"/>
                  <dgm:param type="txAnchorVertCh" val="mid"/>
                </dgm:alg>
              </dgm:if>
              <dgm:else name="Name15">
                <dgm:alg type="tx">
                  <dgm:param type="parTxLTRAlign" val="r"/>
                  <dgm:param type="parTxRTLAlign" val="r"/>
                  <dgm:param type="txAnchorVertCh" val="mid"/>
                </dgm:alg>
              </dgm:else>
            </dgm:choose>
          </dgm:else>
        </dgm:choose>
        <dgm:shape xmlns:r="http://schemas.openxmlformats.org/officeDocument/2006/relationships" type="rect" r:blip="">
          <dgm:adjLst/>
        </dgm:shape>
        <dgm:presOf axis="desOrSelf" ptType="node"/>
        <dgm:constrLst>
          <dgm:constr type="tMarg"/>
        </dgm:constrLst>
        <dgm:ruleLst>
          <dgm:rule type="primFontSz" val="5" fact="NaN" max="NaN"/>
        </dgm:ruleLst>
      </dgm:layoutNode>
    </dgm:forEach>
    <dgm:forEach name="Name16" axis="ch" ptType="node" st="2" cnt="1">
      <dgm:layoutNode name="downArrow" styleLbl="node1">
        <dgm:alg type="sp"/>
        <dgm:shape xmlns:r="http://schemas.openxmlformats.org/officeDocument/2006/relationships" type="downArrow" r:blip="">
          <dgm:adjLst/>
        </dgm:shape>
        <dgm:presOf/>
        <dgm:constrLst/>
        <dgm:ruleLst/>
      </dgm:layoutNode>
      <dgm:layoutNode name="downArrowText" styleLbl="revTx">
        <dgm:varLst>
          <dgm:chMax val="0"/>
          <dgm:bulletEnabled val="1"/>
        </dgm:varLst>
        <dgm:choose name="Name17">
          <dgm:if name="Name18" axis="root des" ptType="all node" func="maxDepth" op="gt" val="1">
            <dgm:alg type="tx">
              <dgm:param type="parTxLTRAlign" val="l"/>
              <dgm:param type="parTxRTLAlign" val="r"/>
              <dgm:param type="txAnchorVertCh" val="mid"/>
            </dgm:alg>
          </dgm:if>
          <dgm:else name="Name19">
            <dgm:choose name="Name20">
              <dgm:if name="Name21" func="var" arg="dir" op="equ" val="norm">
                <dgm:alg type="tx">
                  <dgm:param type="parTxLTRAlign" val="l"/>
                  <dgm:param type="parTxRTLAlign" val="l"/>
                  <dgm:param type="txAnchorVertCh" val="mid"/>
                </dgm:alg>
              </dgm:if>
              <dgm:else name="Name22">
                <dgm:alg type="tx">
                  <dgm:param type="parTxLTRAlign" val="r"/>
                  <dgm:param type="parTxRTLAlign" val="r"/>
                  <dgm:param type="txAnchorVertCh" val="mid"/>
                </dgm:alg>
              </dgm:else>
            </dgm:choose>
          </dgm:else>
        </dgm:choose>
        <dgm:shape xmlns:r="http://schemas.openxmlformats.org/officeDocument/2006/relationships" type="rect" r:blip="">
          <dgm:adjLst/>
        </dgm:shape>
        <dgm:presOf axis="desOrSelf" ptType="node"/>
        <dgm:constrLst>
          <dgm:constr type="tMarg"/>
        </dgm:constrLst>
        <dgm:ruleLst>
          <dgm:rule type="primFontSz" val="5" fact="NaN" max="NaN"/>
        </dgm:ruleLst>
      </dgm:layoutNode>
    </dgm:forEach>
  </dgm:layoutNode>
</dgm:layoutDef>
</file>

<file path=ppt/diagrams/layout6.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8.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layout9.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2.png"/></Relationships>
</file>

<file path=ppt/media/image1.jpeg>
</file>

<file path=ppt/media/image11.png>
</file>

<file path=ppt/media/image1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pPr>
              <a:defRPr/>
            </a:pPr>
            <a:endParaRPr lang="en-AU" dirty="0"/>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pPr>
              <a:defRPr/>
            </a:pPr>
            <a:endParaRPr lang="en-AU" dirty="0"/>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pPr>
              <a:defRPr/>
            </a:pPr>
            <a:endParaRPr lang="en-AU" dirty="0"/>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596B4704-35C5-FE4A-8DDF-C541CD54E575}" type="slidenum">
              <a:rPr lang="en-AU"/>
              <a:pPr>
                <a:defRPr/>
              </a:pPr>
              <a:t>‹#›</a:t>
            </a:fld>
            <a:endParaRPr lang="en-AU" dirty="0"/>
          </a:p>
        </p:txBody>
      </p:sp>
    </p:spTree>
    <p:extLst>
      <p:ext uri="{BB962C8B-B14F-4D97-AF65-F5344CB8AC3E}">
        <p14:creationId xmlns:p14="http://schemas.microsoft.com/office/powerpoint/2010/main" val="266340332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ＭＳ Ｐゴシック" pitchFamily="-110" charset="-128"/>
      </a:defRPr>
    </a:lvl1pPr>
    <a:lvl2pPr marL="4572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2pPr>
    <a:lvl3pPr marL="9144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3pPr>
    <a:lvl4pPr marL="13716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4pPr>
    <a:lvl5pPr marL="18288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latin typeface="Times New Roman" pitchFamily="-107" charset="0"/>
              </a:rPr>
              <a:t>Lecture slides prepared for “Computer Security: Principles and Practice”, 4/e, by William Stallings and Lawrie Brown, Chapter 3 “User Authentication”.</a:t>
            </a:r>
            <a:endParaRPr lang="en-AU" dirty="0">
              <a:latin typeface="Times New Roman" pitchFamily="-107" charset="0"/>
            </a:endParaRPr>
          </a:p>
          <a:p>
            <a:endParaRPr lang="en-US" dirty="0">
              <a:latin typeface="Times New Roman" pitchFamily="-107" charset="0"/>
            </a:endParaRPr>
          </a:p>
          <a:p>
            <a:endParaRPr lang="en-US" dirty="0">
              <a:latin typeface="Times New Roman" pitchFamily="-107" charset="0"/>
            </a:endParaRPr>
          </a:p>
          <a:p>
            <a:endParaRPr lang="en-US"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val="16638551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 concept closely related to that of assurance level is potential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impact. FIPS 199 (</a:t>
            </a:r>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Standards for Security Categorization of Federal Information and</a:t>
            </a:r>
          </a:p>
          <a:p>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Information Systems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2004) defines three levels of potential impact on organizations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 individuals should there be a breach of security (in our context, a failure in user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authentication):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Low:  An authentication error could be expected to have a limited adverse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effect on organizational operations, organizational assets, or individuals. More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specifically, we can say that the error might: (1) cause a degradation in mission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capability to an extent and duration that the organization is able to perform its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primary functions, but the effectiveness of the functions is noticeably reduced;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(2) result in minor damage to organizational assets; (3) result in minor financial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loss to the organization or individuals; or (4) result in minor harm to individuals.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Moderate:  An authentication error could be expected to have a serious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adverse effect. More specifically, the error might: (1) cause a significant degradation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 mission capability to an extent and duration that the organization 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able to perform its primary functions, but the effectiveness of the functions 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significantly reduced; (2) result in significant damage to organizational assets;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(3) result in significant financial loss; or (4) result in significant harm to individuals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that does not involve loss of life or serious life threatening injuries.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High:  An authentication error could be expected to have a severe or catastrophic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adverse effect. The error might: (1) cause a severe degradation in 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loss of mission capability to an extent and duration that the organization is not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able to perform one or more of its primary functions; (2) result in major damage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organizational assets; (3) result in major financial loss to the organization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 individuals; or (4) result in severe or catastrophic harm to individuals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involving loss of life or serious life threatening injuries.</a:t>
            </a:r>
            <a:endParaRPr lang="en-US" dirty="0"/>
          </a:p>
        </p:txBody>
      </p:sp>
      <p:sp>
        <p:nvSpPr>
          <p:cNvPr id="4" name="Slide Number Placeholder 3"/>
          <p:cNvSpPr>
            <a:spLocks noGrp="1"/>
          </p:cNvSpPr>
          <p:nvPr>
            <p:ph type="sldNum" sz="quarter" idx="10"/>
          </p:nvPr>
        </p:nvSpPr>
        <p:spPr/>
        <p:txBody>
          <a:bodyPr/>
          <a:lstStyle/>
          <a:p>
            <a:pPr>
              <a:defRPr/>
            </a:pPr>
            <a:fld id="{596B4704-35C5-FE4A-8DDF-C541CD54E575}" type="slidenum">
              <a:rPr lang="en-AU" smtClean="0"/>
              <a:pPr>
                <a:defRPr/>
              </a:pPr>
              <a:t>10</a:t>
            </a:fld>
            <a:endParaRPr lang="en-AU" dirty="0"/>
          </a:p>
        </p:txBody>
      </p:sp>
    </p:spTree>
    <p:extLst>
      <p:ext uri="{BB962C8B-B14F-4D97-AF65-F5344CB8AC3E}">
        <p14:creationId xmlns:p14="http://schemas.microsoft.com/office/powerpoint/2010/main" val="39788675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mapping between the potential impact and the appropriate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level of assurance that is satisfactory to deal with the potential impact depends on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context. Table 3.2 shows a possible mapping for various risks that an organization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may be exposed to. This table suggests a technique for doing risk assessment.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given information system or service asset of an organization, the organization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needs to determine the level of impact if an authentication failure occurs, using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categories of impact, or risk areas, that are of concern.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For example, consider the potential for financial loss if there is an authentication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error that results in unauthorized access to a database. Depending on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nature of the database, the impact could be: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Low:  At worst, an insignificant or inconsequential unrecoverable financial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loss to any party, or at worst, an insignificant or inconsequential organization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liability.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Moderate: At worst, a serious unrecoverable financial loss to any party, or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serious organization liability.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High: severe or catastrophic unrecoverable financial loss to any party; or severe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 catastrophic organization liability.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table indicates that if the potential impact is low, an assurance level of 1</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 adequate. If the potential impact is moderate, an assurance level of 2 or 3 should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 achieved. And if the potential impact is high, an assurance level of 4 should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implemented. Similar analysis can be performed for the other categories shown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table. The analyst can then pick an assurance level such that it meets or exceeds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requirements for assurance in each of the categories listed in the table. So,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example, for a given system, if any of the impact categories has a potential impact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high, or if the personal safety category has a potential impact of moderate or high,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then level 4 assurance should be implemented.</a:t>
            </a:r>
            <a:endParaRPr lang="en-US" dirty="0"/>
          </a:p>
        </p:txBody>
      </p:sp>
      <p:sp>
        <p:nvSpPr>
          <p:cNvPr id="4" name="Slide Number Placeholder 3"/>
          <p:cNvSpPr>
            <a:spLocks noGrp="1"/>
          </p:cNvSpPr>
          <p:nvPr>
            <p:ph type="sldNum" sz="quarter" idx="10"/>
          </p:nvPr>
        </p:nvSpPr>
        <p:spPr/>
        <p:txBody>
          <a:bodyPr/>
          <a:lstStyle/>
          <a:p>
            <a:pPr>
              <a:defRPr/>
            </a:pPr>
            <a:fld id="{596B4704-35C5-FE4A-8DDF-C541CD54E575}" type="slidenum">
              <a:rPr lang="en-AU" smtClean="0"/>
              <a:pPr>
                <a:defRPr/>
              </a:pPr>
              <a:t>11</a:t>
            </a:fld>
            <a:endParaRPr lang="en-AU" dirty="0"/>
          </a:p>
        </p:txBody>
      </p:sp>
    </p:spTree>
    <p:extLst>
      <p:ext uri="{BB962C8B-B14F-4D97-AF65-F5344CB8AC3E}">
        <p14:creationId xmlns:p14="http://schemas.microsoft.com/office/powerpoint/2010/main" val="9699735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024ADAFE-447F-6C4E-AE28-381242E32B84}" type="slidenum">
              <a:rPr lang="en-AU"/>
              <a:pPr/>
              <a:t>12</a:t>
            </a:fld>
            <a:endParaRPr lang="en-AU" dirty="0"/>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pPr eaLnBrk="1" hangingPunct="1"/>
            <a:r>
              <a:rPr lang="en-US" dirty="0"/>
              <a:t>A widely used line of defense against intruders is the password system. Virtually all</a:t>
            </a:r>
          </a:p>
          <a:p>
            <a:pPr eaLnBrk="1" hangingPunct="1"/>
            <a:r>
              <a:rPr lang="en-US" dirty="0"/>
              <a:t>multiuser systems, network-based servers, Web-based e-commerce sites, and other</a:t>
            </a:r>
          </a:p>
          <a:p>
            <a:pPr eaLnBrk="1" hangingPunct="1"/>
            <a:r>
              <a:rPr lang="en-US" dirty="0"/>
              <a:t>similar services require that a user provide not only a name or identifier (ID) but</a:t>
            </a:r>
          </a:p>
          <a:p>
            <a:pPr eaLnBrk="1" hangingPunct="1"/>
            <a:r>
              <a:rPr lang="en-US" dirty="0"/>
              <a:t>also a password. The system compares the password to a previously stored password</a:t>
            </a:r>
          </a:p>
          <a:p>
            <a:pPr eaLnBrk="1" hangingPunct="1"/>
            <a:r>
              <a:rPr lang="en-US" dirty="0"/>
              <a:t>for that user ID, maintained in a system password file. The password serves</a:t>
            </a:r>
          </a:p>
          <a:p>
            <a:pPr eaLnBrk="1" hangingPunct="1"/>
            <a:r>
              <a:rPr lang="en-US" dirty="0"/>
              <a:t>to authenticate the ID of the individual logging on to the system. In turn, the ID</a:t>
            </a:r>
          </a:p>
          <a:p>
            <a:pPr eaLnBrk="1" hangingPunct="1"/>
            <a:r>
              <a:rPr lang="en-US" dirty="0"/>
              <a:t>provides security in the following ways:</a:t>
            </a:r>
          </a:p>
          <a:p>
            <a:pPr eaLnBrk="1" hangingPunct="1"/>
            <a:endParaRPr lang="en-US" dirty="0"/>
          </a:p>
          <a:p>
            <a:pPr eaLnBrk="1" hangingPunct="1"/>
            <a:r>
              <a:rPr lang="en-US" dirty="0"/>
              <a:t>• The ID determines whether the user is authorized to gain access to a system.</a:t>
            </a:r>
          </a:p>
          <a:p>
            <a:pPr eaLnBrk="1" hangingPunct="1"/>
            <a:r>
              <a:rPr lang="en-US" dirty="0"/>
              <a:t>In some systems, only those who already have an ID filed on the system are</a:t>
            </a:r>
          </a:p>
          <a:p>
            <a:pPr eaLnBrk="1" hangingPunct="1"/>
            <a:r>
              <a:rPr lang="en-US" dirty="0"/>
              <a:t>allowed to gain access.</a:t>
            </a:r>
          </a:p>
          <a:p>
            <a:pPr eaLnBrk="1" hangingPunct="1"/>
            <a:endParaRPr lang="en-US" dirty="0"/>
          </a:p>
          <a:p>
            <a:pPr eaLnBrk="1" hangingPunct="1"/>
            <a:r>
              <a:rPr lang="en-US" dirty="0"/>
              <a:t>• The ID determines the privileges accorded to the user. A few users may have</a:t>
            </a:r>
          </a:p>
          <a:p>
            <a:pPr eaLnBrk="1" hangingPunct="1"/>
            <a:r>
              <a:rPr lang="en-US" dirty="0"/>
              <a:t>supervisory or “superuser” status that enables them to read files and perform</a:t>
            </a:r>
          </a:p>
          <a:p>
            <a:pPr eaLnBrk="1" hangingPunct="1"/>
            <a:r>
              <a:rPr lang="en-US" dirty="0"/>
              <a:t>functions that are especially protected by the operating system. Some systems</a:t>
            </a:r>
          </a:p>
          <a:p>
            <a:pPr eaLnBrk="1" hangingPunct="1"/>
            <a:r>
              <a:rPr lang="en-US" dirty="0"/>
              <a:t>have guest or anonymous accounts, and users of these accounts have more</a:t>
            </a:r>
          </a:p>
          <a:p>
            <a:pPr eaLnBrk="1" hangingPunct="1"/>
            <a:r>
              <a:rPr lang="en-US" dirty="0"/>
              <a:t>limited privileges than others.</a:t>
            </a:r>
          </a:p>
          <a:p>
            <a:pPr eaLnBrk="1" hangingPunct="1"/>
            <a:endParaRPr lang="en-US" dirty="0"/>
          </a:p>
          <a:p>
            <a:pPr eaLnBrk="1" hangingPunct="1"/>
            <a:r>
              <a:rPr lang="en-US" dirty="0"/>
              <a:t>The ID is used in what is referred to as discretionary access control. For example,</a:t>
            </a:r>
          </a:p>
          <a:p>
            <a:pPr eaLnBrk="1" hangingPunct="1"/>
            <a:r>
              <a:rPr lang="en-US" dirty="0"/>
              <a:t>by listing the IDs of the other users, a user may grant permission to the</a:t>
            </a:r>
            <a:r>
              <a:rPr lang="en-US" baseline="0" dirty="0"/>
              <a:t>m</a:t>
            </a:r>
          </a:p>
          <a:p>
            <a:pPr eaLnBrk="1" hangingPunct="1"/>
            <a:r>
              <a:rPr lang="en-US" dirty="0"/>
              <a:t>to read files owned by that user.</a:t>
            </a:r>
            <a:endParaRPr lang="en-US" dirty="0">
              <a:latin typeface="Times" pitchFamily="-110" charset="0"/>
            </a:endParaRPr>
          </a:p>
        </p:txBody>
      </p:sp>
    </p:spTree>
    <p:extLst>
      <p:ext uri="{BB962C8B-B14F-4D97-AF65-F5344CB8AC3E}">
        <p14:creationId xmlns:p14="http://schemas.microsoft.com/office/powerpoint/2010/main" val="6260151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p:spPr>
        <p:txBody>
          <a:bodyPr/>
          <a:lstStyle/>
          <a:p>
            <a:fld id="{B2B41915-133C-7C43-A9A3-C8D1988F6A52}" type="slidenum">
              <a:rPr lang="en-AU"/>
              <a:pPr/>
              <a:t>13</a:t>
            </a:fld>
            <a:endParaRPr lang="en-AU" dirty="0"/>
          </a:p>
        </p:txBody>
      </p:sp>
      <p:sp>
        <p:nvSpPr>
          <p:cNvPr id="28675"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noFill/>
          <a:ln/>
        </p:spPr>
        <p:txBody>
          <a:bodyPr/>
          <a:lstStyle/>
          <a:p>
            <a:pPr eaLnBrk="1" hangingPunct="1"/>
            <a:r>
              <a:rPr lang="en-US" dirty="0"/>
              <a:t>In this subsection, we outline the main forms of attack against password-based</a:t>
            </a:r>
          </a:p>
          <a:p>
            <a:pPr eaLnBrk="1" hangingPunct="1"/>
            <a:r>
              <a:rPr lang="en-US" dirty="0"/>
              <a:t>authentication and briefly outline a countermeasure strategy. The remainder of</a:t>
            </a:r>
          </a:p>
          <a:p>
            <a:pPr eaLnBrk="1" hangingPunct="1"/>
            <a:r>
              <a:rPr lang="en-US" dirty="0"/>
              <a:t>Section 3.2 goes into more detail on the key countermeasures.</a:t>
            </a:r>
          </a:p>
          <a:p>
            <a:pPr eaLnBrk="1" hangingPunct="1"/>
            <a:endParaRPr lang="en-US" dirty="0"/>
          </a:p>
          <a:p>
            <a:pPr eaLnBrk="1" hangingPunct="1"/>
            <a:r>
              <a:rPr lang="en-US" dirty="0"/>
              <a:t>We can identify the following attack strategies:</a:t>
            </a:r>
          </a:p>
          <a:p>
            <a:pPr eaLnBrk="1" hangingPunct="1"/>
            <a:endParaRPr lang="en-US" dirty="0"/>
          </a:p>
          <a:p>
            <a:r>
              <a:rPr lang="en-US" dirty="0"/>
              <a:t>• </a:t>
            </a:r>
            <a:r>
              <a:rPr lang="en-US" b="1" dirty="0"/>
              <a:t>Offline dictionary attack: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Typically, strong access controls are used to protect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system’s password file. However, experience shows that determined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hackers can frequently bypass such controls and gain access to the file.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attacker obtains the system password file and compares the password hashes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against hashes of commonly used passwords. If a match is found, the attacker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can gain access by that ID/password combination. Countermeasures include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controls to prevent unauthorized access to the password file, intrusion detection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measures to identify a compromise, and rapid reissuance of passwords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should the password file be compromised.</a:t>
            </a:r>
            <a:endParaRPr lang="en-US" b="1" dirty="0"/>
          </a:p>
          <a:p>
            <a:pPr eaLnBrk="1" hangingPunct="1"/>
            <a:endParaRPr lang="en-US" b="1" dirty="0"/>
          </a:p>
          <a:p>
            <a:r>
              <a:rPr lang="en-US" dirty="0"/>
              <a:t>• </a:t>
            </a:r>
            <a:r>
              <a:rPr lang="en-US" b="1" dirty="0"/>
              <a:t>Specific account attack: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attacker targets a specific account and submits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password guesses until the correct password is discovered. The standard countermeasure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 an account lockout mechanism, which locks out access to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account after a number of failed login attempts. Typical practice is no more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than five access attempts.</a:t>
            </a:r>
            <a:endParaRPr lang="en-US" b="1" dirty="0"/>
          </a:p>
          <a:p>
            <a:pPr eaLnBrk="1" hangingPunct="1"/>
            <a:endParaRPr lang="en-US" b="1" dirty="0"/>
          </a:p>
          <a:p>
            <a:r>
              <a:rPr lang="en-US" dirty="0"/>
              <a:t>• </a:t>
            </a:r>
            <a:r>
              <a:rPr lang="en-US" b="1" dirty="0"/>
              <a:t>Popular password attack: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variation of the preceding attack is to use a popular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password and try it against a wide range of user IDs. A user’s tendency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 to choose a password that is easily remembered; this unfortunately makes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password easy to guess. Countermeasures include policies to inhibit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selection by users of common passwords and scanning the IP addresses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authentication requests and client cookies for submission patterns.</a:t>
            </a:r>
            <a:endParaRPr lang="en-US" b="1" dirty="0"/>
          </a:p>
          <a:p>
            <a:pPr eaLnBrk="1" hangingPunct="1"/>
            <a:endParaRPr lang="en-US" dirty="0"/>
          </a:p>
          <a:p>
            <a:r>
              <a:rPr lang="en-US" dirty="0"/>
              <a:t>• </a:t>
            </a:r>
            <a:r>
              <a:rPr lang="en-US" b="1" dirty="0"/>
              <a:t>Password guessing against single user:</a:t>
            </a:r>
            <a:r>
              <a:rPr lang="en-US" b="1" baseline="0" dirty="0"/>
              <a:t>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attacker attempts to gain knowledge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about the account holder and system password policies and uses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knowledge to guess the password. Countermeasures include training in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enforcement of password policies that make passwords difficult to guess.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Such policies address the secrecy, minimum length of the password, character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set, prohibition against using well-known user identifiers, and length of time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before the password must be changed.</a:t>
            </a:r>
            <a:endParaRPr lang="en-US" b="1" baseline="0" dirty="0"/>
          </a:p>
          <a:p>
            <a:pPr eaLnBrk="1" hangingPunct="1"/>
            <a:endParaRPr lang="en-US" dirty="0"/>
          </a:p>
          <a:p>
            <a:r>
              <a:rPr lang="en-US" dirty="0"/>
              <a:t>• </a:t>
            </a:r>
            <a:r>
              <a:rPr lang="en-US" b="1" dirty="0"/>
              <a:t>Workstation hijacking:</a:t>
            </a:r>
            <a:r>
              <a:rPr lang="en-US" b="1" baseline="0" dirty="0"/>
              <a:t>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attacker waits until a logged-in workstation 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unattended. The standard countermeasure is automatically logging the workstation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out after a period of inactivity. Intrusion detection schemes can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used to detect changes in user behavior.</a:t>
            </a:r>
            <a:endParaRPr lang="en-US" b="1" baseline="0" dirty="0"/>
          </a:p>
          <a:p>
            <a:pPr eaLnBrk="1" hangingPunct="1"/>
            <a:endParaRPr lang="en-US" dirty="0"/>
          </a:p>
          <a:p>
            <a:r>
              <a:rPr lang="en-US" dirty="0"/>
              <a:t>• </a:t>
            </a:r>
            <a:r>
              <a:rPr lang="en-US" b="1" dirty="0"/>
              <a:t>Exploiting user mistakes: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If the system assigns a password, then the user 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more likely to write it down because it is difficult to remember. This situation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creates the potential for an adversary to read the written password. A user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may intentionally share a password, to enable a colleague to share files,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example. Also, attackers are frequently successful in obtaining passwords by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using social engineering tactics that trick the user or an account manager into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revealing a password. Many computer systems are shipped with preconfigured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passwords for system administrators. Unless these preconfigured passwords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are changed, they are easily guessed. Countermeasures include user training,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intrusion detection, and simpler passwords combined with another authentication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mechanism.</a:t>
            </a:r>
            <a:endParaRPr lang="en-US" dirty="0"/>
          </a:p>
          <a:p>
            <a:pPr eaLnBrk="1" hangingPunct="1"/>
            <a:endParaRPr lang="en-US" dirty="0"/>
          </a:p>
          <a:p>
            <a:r>
              <a:rPr lang="en-US" dirty="0"/>
              <a:t>• </a:t>
            </a:r>
            <a:r>
              <a:rPr lang="en-US" b="1" dirty="0"/>
              <a:t>Exploiting multiple password use.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Attacks can also become much more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effective or damaging if different network devices share the same or a similar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password for a given user. Countermeasures include a policy that forbids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same or similar password on particular network devices.</a:t>
            </a:r>
          </a:p>
          <a:p>
            <a:endParaRPr lang="en-US" dirty="0"/>
          </a:p>
          <a:p>
            <a:r>
              <a:rPr lang="en-US" dirty="0"/>
              <a:t>• </a:t>
            </a:r>
            <a:r>
              <a:rPr lang="en-US" b="1" dirty="0"/>
              <a:t>Electronic monitoring:</a:t>
            </a:r>
            <a:r>
              <a:rPr lang="en-US" b="1" baseline="0" dirty="0"/>
              <a:t>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If a password is communicated across a network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log on to a remote system, it is vulnerable to eavesdropping. Simple encryption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will not fix this problem, because the encrypted password is, in effect,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password and can be observed and reused by an adversary.</a:t>
            </a:r>
            <a:endParaRPr lang="en-US" dirty="0">
              <a:latin typeface="Times New Roman" pitchFamily="-110" charset="0"/>
            </a:endParaRPr>
          </a:p>
        </p:txBody>
      </p:sp>
    </p:spTree>
    <p:extLst>
      <p:ext uri="{BB962C8B-B14F-4D97-AF65-F5344CB8AC3E}">
        <p14:creationId xmlns:p14="http://schemas.microsoft.com/office/powerpoint/2010/main" val="19324296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6EC19E9C-B69F-7445-B22B-164B4BA7C0F3}" type="slidenum">
              <a:rPr lang="en-AU"/>
              <a:pPr/>
              <a:t>15</a:t>
            </a:fld>
            <a:endParaRPr lang="en-AU" dirty="0"/>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 widely used password security technique is the use of hashed passwords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salt value. This scheme is found on virtually all UNIX variants as well as 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number of other operating systems. The following procedure is employed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(Figure 3.3a). To load a new password into the system, the user selects or 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assigned a password. This password is combined with a fixed-length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salt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value [MORR79]. In older implementations, this value is related to the time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 which the password is assigned to the user. Newer implementations use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pseudorandom or random number. The password and salt serve as inputs to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hashing algorithm to produce a fixed-length hash code. The hash algorithm 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designed to be slow to execute in order to thwart attacks. The hashed password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 then stored, together with a plaintext copy of the salt, in the password file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corresponding user ID. The hashed password method has been shown to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secure against a variety of cryptanalytic attacks [WAGN00].</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When a user attempts to log on to a UNIX system, the user provides an ID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a password (</a:t>
            </a:r>
            <a:r>
              <a:rPr lang="en-US" sz="1200" b="0" i="0" u="none" strike="noStrike" kern="1200" baseline="0">
                <a:solidFill>
                  <a:schemeClr val="tx1"/>
                </a:solidFill>
                <a:latin typeface="Arial" pitchFamily="-110" charset="0"/>
                <a:ea typeface="ＭＳ Ｐゴシック" pitchFamily="-110" charset="-128"/>
                <a:cs typeface="ＭＳ Ｐゴシック" pitchFamily="-110" charset="-128"/>
              </a:rPr>
              <a:t>Figure 3.3b</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operating system uses the ID to index into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password file and retrieve the plaintext salt and the encrypted password. The salt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user-supplied password are used as input to the encryption routine. If the result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matches the stored value, the password is accepted.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salt serves three purposes: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It prevents duplicate passwords from being visible in the password file. Even if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two users choose the same password, those passwords will be assigned different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salt values. Hence, the hashed passwords of the two users will differ.</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It greatly increases the difficulty of offline dictionary attacks. For a salt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length b bits, the number of possible passwords is increased by a factor of 2</a:t>
            </a:r>
            <a:r>
              <a:rPr lang="en-US" sz="1200" b="0" i="0" u="none" strike="noStrike" kern="1200" baseline="30000" dirty="0">
                <a:solidFill>
                  <a:schemeClr val="tx1"/>
                </a:solidFill>
                <a:latin typeface="Arial" pitchFamily="-110" charset="0"/>
                <a:ea typeface="ＭＳ Ｐゴシック" pitchFamily="-110" charset="-128"/>
                <a:cs typeface="ＭＳ Ｐゴシック" pitchFamily="-110" charset="-128"/>
              </a:rPr>
              <a:t>b</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increasing the difficulty of guessing a password in a dictionary attack.</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It becomes nearly impossible to find out whether a person with passwords 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two or more systems has used the same password on all of them.</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see the second point, consider the way that an offline dictionary attack</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would work. The attacker obtains a copy of the password file. Suppose first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salt is not used. The attacker’s goal is to guess a single password. To that end,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attacker submits a large number of likely passwords to the hashing function.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If any of the guesses matches one of the hashes in the file, then the attacker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has found a password that is in the file. But faced with the UNIX scheme,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attacker must take each guess and submit it to the hash function once for each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salt value in the dictionary file, multiplying the number of guesses that must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checked.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There are two threats to the UNIX password scheme. First, a user can gain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on a machine using a guest account or by some other means and then run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password guessing program, called a password cracker, on that machine.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attacker should be able to check many thousands of possible passwords with little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resource consumption. In addition, if an opponent is able to obtain a copy of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password file, then a cracker program can be run on another machine at leisure. This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enables the opponent to run through millions of possible passwords in a reasonable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period.</a:t>
            </a:r>
            <a:endParaRPr lang="en-US" dirty="0">
              <a:latin typeface="Times New Roman" pitchFamily="-110" charset="0"/>
            </a:endParaRPr>
          </a:p>
        </p:txBody>
      </p:sp>
    </p:spTree>
    <p:extLst>
      <p:ext uri="{BB962C8B-B14F-4D97-AF65-F5344CB8AC3E}">
        <p14:creationId xmlns:p14="http://schemas.microsoft.com/office/powerpoint/2010/main" val="2723458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fld id="{142922EE-56E0-6E4B-B4B7-E55F3B98EC30}" type="slidenum">
              <a:rPr lang="en-AU"/>
              <a:pPr/>
              <a:t>16</a:t>
            </a:fld>
            <a:endParaRPr lang="en-AU" dirty="0"/>
          </a:p>
        </p:txBody>
      </p:sp>
      <p:sp>
        <p:nvSpPr>
          <p:cNvPr id="34819" name="Rectangle 2"/>
          <p:cNvSpPr>
            <a:spLocks noGrp="1" noRot="1" noChangeAspect="1" noChangeArrowheads="1" noTextEdit="1"/>
          </p:cNvSpPr>
          <p:nvPr>
            <p:ph type="sldImg"/>
          </p:nvPr>
        </p:nvSpPr>
        <p:spPr>
          <a:ln/>
        </p:spPr>
      </p:sp>
      <p:sp>
        <p:nvSpPr>
          <p:cNvPr id="34820" name="Rectangle 3"/>
          <p:cNvSpPr>
            <a:spLocks noGrp="1" noChangeArrowheads="1"/>
          </p:cNvSpPr>
          <p:nvPr>
            <p:ph type="body" idx="1"/>
          </p:nvPr>
        </p:nvSpPr>
        <p:spPr>
          <a:noFill/>
          <a:ln/>
        </p:spPr>
        <p:txBody>
          <a:bodyPr/>
          <a:lstStyle/>
          <a:p>
            <a:r>
              <a:rPr lang="en-US" dirty="0"/>
              <a:t>Since the original development of UNIX, most implementations</a:t>
            </a:r>
          </a:p>
          <a:p>
            <a:r>
              <a:rPr lang="en-US" dirty="0"/>
              <a:t>have relied on the following password scheme. Each user selects a password</a:t>
            </a:r>
          </a:p>
          <a:p>
            <a:r>
              <a:rPr lang="en-US" dirty="0"/>
              <a:t>of up to eight printable characters in length. This is converted into a 56-bit value</a:t>
            </a:r>
          </a:p>
          <a:p>
            <a:r>
              <a:rPr lang="en-US" dirty="0"/>
              <a:t>(using 7-bit ASCII) that serves as the key input to an encryption routine. The hash</a:t>
            </a:r>
          </a:p>
          <a:p>
            <a:r>
              <a:rPr lang="en-US" dirty="0"/>
              <a:t>routine, known as crypt(3), is based on DES. A 12-bit salt value is used. The modified</a:t>
            </a:r>
          </a:p>
          <a:p>
            <a:r>
              <a:rPr lang="en-US" dirty="0"/>
              <a:t>DES algorithm is executed with a data input consisting of a 64-bit block of zeros. The</a:t>
            </a:r>
          </a:p>
          <a:p>
            <a:r>
              <a:rPr lang="en-US" dirty="0"/>
              <a:t>output of the algorithm then serves as input for a second encryption. This process is</a:t>
            </a:r>
          </a:p>
          <a:p>
            <a:r>
              <a:rPr lang="en-US" dirty="0"/>
              <a:t>repeated for a total of 25 encryptions. The resulting 64-bit output is then translated</a:t>
            </a:r>
          </a:p>
          <a:p>
            <a:r>
              <a:rPr lang="en-US" dirty="0"/>
              <a:t>into an 11-character sequence. The modification of the DES algorithm converts it</a:t>
            </a:r>
          </a:p>
          <a:p>
            <a:r>
              <a:rPr lang="en-US" dirty="0"/>
              <a:t>into a one-way hash function. The crypt(3) routine is designed to discourage guessing</a:t>
            </a:r>
          </a:p>
          <a:p>
            <a:r>
              <a:rPr lang="en-US" dirty="0"/>
              <a:t>attacks. Software implementations of DES are slow compared to hardware versions,</a:t>
            </a:r>
          </a:p>
          <a:p>
            <a:r>
              <a:rPr lang="en-US" dirty="0"/>
              <a:t>and the use of 25 iterations multiplies the time required by 25.</a:t>
            </a:r>
          </a:p>
          <a:p>
            <a:endParaRPr lang="en-US" dirty="0"/>
          </a:p>
          <a:p>
            <a:r>
              <a:rPr lang="en-US" dirty="0"/>
              <a:t>This particular implementation is now considered woefully inadequate. For</a:t>
            </a:r>
          </a:p>
          <a:p>
            <a:r>
              <a:rPr lang="en-US" dirty="0"/>
              <a:t>example, [PERR03] reports the results of a dictionary attack using a supercomputer.</a:t>
            </a:r>
          </a:p>
          <a:p>
            <a:r>
              <a:rPr lang="en-US" dirty="0"/>
              <a:t>The attack was able to process over 50 million password guesses in about 80 minutes.</a:t>
            </a:r>
          </a:p>
          <a:p>
            <a:r>
              <a:rPr lang="en-US" dirty="0"/>
              <a:t>Further, the results showed that for about $10,000 anyone should be able to do the</a:t>
            </a:r>
          </a:p>
          <a:p>
            <a:r>
              <a:rPr lang="en-US" dirty="0"/>
              <a:t>same in a few months using one uniprocessor machine. Despite its known weaknesses,</a:t>
            </a:r>
          </a:p>
          <a:p>
            <a:r>
              <a:rPr lang="en-US" dirty="0"/>
              <a:t>this UNIX scheme is still often required for compatibility with existing account management</a:t>
            </a:r>
          </a:p>
          <a:p>
            <a:r>
              <a:rPr lang="en-US" dirty="0"/>
              <a:t>software or in multivendor environments.</a:t>
            </a:r>
          </a:p>
          <a:p>
            <a:endParaRPr lang="en-US" dirty="0"/>
          </a:p>
          <a:p>
            <a:endParaRPr lang="en-US" dirty="0"/>
          </a:p>
          <a:p>
            <a:endParaRPr lang="en-US" dirty="0"/>
          </a:p>
          <a:p>
            <a:endParaRPr lang="en-US" dirty="0"/>
          </a:p>
          <a:p>
            <a:endParaRPr lang="en-US" dirty="0">
              <a:latin typeface="Times New Roman" pitchFamily="-110" charset="0"/>
            </a:endParaRPr>
          </a:p>
        </p:txBody>
      </p:sp>
    </p:spTree>
    <p:extLst>
      <p:ext uri="{BB962C8B-B14F-4D97-AF65-F5344CB8AC3E}">
        <p14:creationId xmlns:p14="http://schemas.microsoft.com/office/powerpoint/2010/main" val="39942774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217A0C48-98AC-904B-98F1-8C943E0BE643}" type="slidenum">
              <a:rPr lang="en-AU"/>
              <a:pPr/>
              <a:t>17</a:t>
            </a:fld>
            <a:endParaRPr lang="en-AU" dirty="0"/>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p:spPr>
        <p:txBody>
          <a:bodyPr/>
          <a:lstStyle/>
          <a:p>
            <a:r>
              <a:rPr lang="en-US" dirty="0"/>
              <a:t>There are other, much stronger, hash/salt schemes available for UNIX. The</a:t>
            </a:r>
          </a:p>
          <a:p>
            <a:r>
              <a:rPr lang="en-US" dirty="0"/>
              <a:t>recommended hash function for many UNIX systems, including Linux, Solaris,</a:t>
            </a:r>
          </a:p>
          <a:p>
            <a:r>
              <a:rPr lang="en-US" dirty="0"/>
              <a:t>and FreeBSD (a widely used open source UNIX), is based on the MD5 secure</a:t>
            </a:r>
          </a:p>
          <a:p>
            <a:r>
              <a:rPr lang="en-US" dirty="0"/>
              <a:t>hash algorithm (which is similar to, but not as secure as SHA-1). The MD5 crypt</a:t>
            </a:r>
          </a:p>
          <a:p>
            <a:r>
              <a:rPr lang="en-US" dirty="0"/>
              <a:t>routine uses a salt of up to 48 bits and effectively has no limitations on password</a:t>
            </a:r>
          </a:p>
          <a:p>
            <a:r>
              <a:rPr lang="en-US" dirty="0"/>
              <a:t>length. It produces a 128-bit hash value. It is also far slower than crypt(3). To</a:t>
            </a:r>
          </a:p>
          <a:p>
            <a:r>
              <a:rPr lang="en-US" dirty="0"/>
              <a:t>achieve the slowdown, MD5 crypt uses an inner loop with 1000 iterations.</a:t>
            </a:r>
          </a:p>
          <a:p>
            <a:endParaRPr lang="en-US" dirty="0"/>
          </a:p>
          <a:p>
            <a:r>
              <a:rPr lang="en-US" dirty="0"/>
              <a:t>Probably the most secure version of the UNIX hash/salt scheme was developed</a:t>
            </a:r>
          </a:p>
          <a:p>
            <a:r>
              <a:rPr lang="en-US" dirty="0"/>
              <a:t>for OpenBSD, another widely used open source UNIX. This scheme, reported in</a:t>
            </a:r>
          </a:p>
          <a:p>
            <a:r>
              <a:rPr lang="en-US" dirty="0"/>
              <a:t>[PROV99], uses a hash function based on the Blowfish symmetric block cipher. The</a:t>
            </a:r>
          </a:p>
          <a:p>
            <a:r>
              <a:rPr lang="en-US" dirty="0"/>
              <a:t>hash function, called Bcrypt, is quite slow to execute. Bcrypt allows passwords of</a:t>
            </a:r>
          </a:p>
          <a:p>
            <a:r>
              <a:rPr lang="en-US" dirty="0"/>
              <a:t>up to 55 characters in length and requires a random salt value of 128 bits, to produce</a:t>
            </a:r>
          </a:p>
          <a:p>
            <a:r>
              <a:rPr lang="en-US" dirty="0"/>
              <a:t>a 192-bit hash value. Bcrypt also includes a cost variable; an increase in the cost</a:t>
            </a:r>
          </a:p>
          <a:p>
            <a:r>
              <a:rPr lang="en-US" dirty="0"/>
              <a:t>variable causes a corresponding increase in the time required to perform a Bcyrpt</a:t>
            </a:r>
          </a:p>
          <a:p>
            <a:r>
              <a:rPr lang="en-US" dirty="0"/>
              <a:t>hash. The cost assigned to a new password is configurable, so that administrators can</a:t>
            </a:r>
          </a:p>
          <a:p>
            <a:r>
              <a:rPr lang="en-US" dirty="0"/>
              <a:t>assign a higher cost to privileged users.</a:t>
            </a:r>
            <a:endParaRPr lang="en-US" dirty="0">
              <a:latin typeface="Times New Roman" pitchFamily="-110" charset="0"/>
            </a:endParaRPr>
          </a:p>
        </p:txBody>
      </p:sp>
    </p:spTree>
    <p:extLst>
      <p:ext uri="{BB962C8B-B14F-4D97-AF65-F5344CB8AC3E}">
        <p14:creationId xmlns:p14="http://schemas.microsoft.com/office/powerpoint/2010/main" val="20441087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fld id="{EEC6D1BF-FFB5-8D4C-8299-7BCB84DEA870}" type="slidenum">
              <a:rPr lang="en-AU"/>
              <a:pPr/>
              <a:t>18</a:t>
            </a:fld>
            <a:endParaRPr lang="en-AU" dirty="0"/>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p:spPr>
        <p:txBody>
          <a:bodyPr/>
          <a:lstStyle/>
          <a:p>
            <a:r>
              <a:rPr lang="en-US" b="0" dirty="0"/>
              <a:t>The traditional approach to password guessing,</a:t>
            </a:r>
          </a:p>
          <a:p>
            <a:r>
              <a:rPr lang="en-US" b="0" dirty="0"/>
              <a:t>or password cracking as it is called, is to develop a large dictionary of possible</a:t>
            </a:r>
          </a:p>
          <a:p>
            <a:r>
              <a:rPr lang="en-US" b="0" dirty="0"/>
              <a:t>passwords and to try each of these against the password file. This means that</a:t>
            </a:r>
          </a:p>
          <a:p>
            <a:r>
              <a:rPr lang="en-US" b="0" dirty="0"/>
              <a:t>each password must be hashed using each salt value in the password file and then</a:t>
            </a:r>
          </a:p>
          <a:p>
            <a:r>
              <a:rPr lang="en-US" b="0" dirty="0"/>
              <a:t>compared to stored hash values. If no match is found, then the cracking program</a:t>
            </a:r>
          </a:p>
          <a:p>
            <a:r>
              <a:rPr lang="en-US" b="0" dirty="0"/>
              <a:t>tries variations on all the words in its dictionary of likely passwords. Such variations</a:t>
            </a:r>
          </a:p>
          <a:p>
            <a:r>
              <a:rPr lang="en-US" b="0" dirty="0"/>
              <a:t>include backward spelling of words, additional numbers or special characters, or</a:t>
            </a:r>
          </a:p>
          <a:p>
            <a:r>
              <a:rPr lang="en-US" b="0" dirty="0"/>
              <a:t>sequence of characters,</a:t>
            </a:r>
          </a:p>
          <a:p>
            <a:endParaRPr lang="en-US" b="0" dirty="0"/>
          </a:p>
          <a:p>
            <a:r>
              <a:rPr lang="en-US" b="0" dirty="0"/>
              <a:t>An alternative is to trade off space for time by precomputing potential hash</a:t>
            </a:r>
          </a:p>
          <a:p>
            <a:r>
              <a:rPr lang="en-US" b="0" dirty="0"/>
              <a:t>values. In this approach the attacker generates a large dictionary of possible passwords.</a:t>
            </a:r>
          </a:p>
          <a:p>
            <a:r>
              <a:rPr lang="en-US" b="0" dirty="0"/>
              <a:t>For each password, the attacker generates the hash values associated with</a:t>
            </a:r>
          </a:p>
          <a:p>
            <a:r>
              <a:rPr lang="en-US" b="0" dirty="0"/>
              <a:t>each possible salt value. The result is a mammoth table of hash values known as a</a:t>
            </a:r>
          </a:p>
          <a:p>
            <a:r>
              <a:rPr lang="en-US" b="1" dirty="0"/>
              <a:t>rainbow table</a:t>
            </a:r>
            <a:r>
              <a:rPr lang="en-US" b="0" dirty="0"/>
              <a:t>. For example, [OECH03] showed that using 1.4 GB of data, he could</a:t>
            </a:r>
          </a:p>
          <a:p>
            <a:r>
              <a:rPr lang="en-US" b="0" dirty="0"/>
              <a:t>crack 99.9% of all alphanumeric Windows password hashes in 13.8 seconds. This</a:t>
            </a:r>
          </a:p>
          <a:p>
            <a:r>
              <a:rPr lang="en-US" b="0" dirty="0"/>
              <a:t>approach can be countered by using a sufficiently large salt value and a sufficiently</a:t>
            </a:r>
          </a:p>
          <a:p>
            <a:r>
              <a:rPr lang="en-US" b="0" dirty="0"/>
              <a:t>large hash length. Both the FreeBSD and OpenBSD approaches should be secure</a:t>
            </a:r>
          </a:p>
          <a:p>
            <a:r>
              <a:rPr lang="en-US" b="0" dirty="0"/>
              <a:t>from this attack for the foreseeable future.</a:t>
            </a:r>
          </a:p>
          <a:p>
            <a:endParaRPr lang="en-US" b="0" dirty="0">
              <a:latin typeface="Times New Roman" pitchFamily="-110" charset="0"/>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To counter the use of large salt values and hash lengths, password crackers</a:t>
            </a:r>
          </a:p>
          <a:p>
            <a:r>
              <a:rPr lang="en-US" sz="1200" kern="1200" dirty="0">
                <a:solidFill>
                  <a:schemeClr val="tx1"/>
                </a:solidFill>
                <a:effectLst/>
                <a:latin typeface="Arial" pitchFamily="-110" charset="0"/>
                <a:ea typeface="ＭＳ Ｐゴシック" pitchFamily="-110" charset="-128"/>
                <a:cs typeface="ＭＳ Ｐゴシック" pitchFamily="-110" charset="-128"/>
              </a:rPr>
              <a:t>exploit the fact that some people choose easily guessable passwords. A particular</a:t>
            </a:r>
          </a:p>
          <a:p>
            <a:r>
              <a:rPr lang="en-US" sz="1200" kern="1200" dirty="0">
                <a:solidFill>
                  <a:schemeClr val="tx1"/>
                </a:solidFill>
                <a:effectLst/>
                <a:latin typeface="Arial" pitchFamily="-110" charset="0"/>
                <a:ea typeface="ＭＳ Ｐゴシック" pitchFamily="-110" charset="-128"/>
                <a:cs typeface="ＭＳ Ｐゴシック" pitchFamily="-110" charset="-128"/>
              </a:rPr>
              <a:t>problem is that users, when permitted to choose their own password, tend to choose</a:t>
            </a:r>
          </a:p>
          <a:p>
            <a:r>
              <a:rPr lang="en-US" sz="1200" kern="1200" dirty="0">
                <a:solidFill>
                  <a:schemeClr val="tx1"/>
                </a:solidFill>
                <a:effectLst/>
                <a:latin typeface="Arial" pitchFamily="-110" charset="0"/>
                <a:ea typeface="ＭＳ Ｐゴシック" pitchFamily="-110" charset="-128"/>
                <a:cs typeface="ＭＳ Ｐゴシック" pitchFamily="-110" charset="-128"/>
              </a:rPr>
              <a:t>short ones. [BONN12] summarizes the results of a number of studies over the past</a:t>
            </a:r>
          </a:p>
          <a:p>
            <a:r>
              <a:rPr lang="en-US" sz="1200" kern="1200" dirty="0">
                <a:solidFill>
                  <a:schemeClr val="tx1"/>
                </a:solidFill>
                <a:effectLst/>
                <a:latin typeface="Arial" pitchFamily="-110" charset="0"/>
                <a:ea typeface="ＭＳ Ｐゴシック" pitchFamily="-110" charset="-128"/>
                <a:cs typeface="ＭＳ Ｐゴシック" pitchFamily="-110" charset="-128"/>
              </a:rPr>
              <a:t>few years involving over 40 million hacked passwords, as well as their own analysis</a:t>
            </a:r>
          </a:p>
          <a:p>
            <a:r>
              <a:rPr lang="en-US" sz="1200" kern="1200" dirty="0">
                <a:solidFill>
                  <a:schemeClr val="tx1"/>
                </a:solidFill>
                <a:effectLst/>
                <a:latin typeface="Arial" pitchFamily="-110" charset="0"/>
                <a:ea typeface="ＭＳ Ｐゴシック" pitchFamily="-110" charset="-128"/>
                <a:cs typeface="ＭＳ Ｐゴシック" pitchFamily="-110" charset="-128"/>
              </a:rPr>
              <a:t>of almost 70 million anonymized passwords of Yahoo! users, and found a tendency</a:t>
            </a:r>
          </a:p>
          <a:p>
            <a:r>
              <a:rPr lang="en-US" sz="1200" kern="1200" dirty="0">
                <a:solidFill>
                  <a:schemeClr val="tx1"/>
                </a:solidFill>
                <a:effectLst/>
                <a:latin typeface="Arial" pitchFamily="-110" charset="0"/>
                <a:ea typeface="ＭＳ Ｐゴシック" pitchFamily="-110" charset="-128"/>
                <a:cs typeface="ＭＳ Ｐゴシック" pitchFamily="-110" charset="-128"/>
              </a:rPr>
              <a:t>toward six to eight characters of length and a strong dislike of non-alphanumeric</a:t>
            </a:r>
          </a:p>
          <a:p>
            <a:r>
              <a:rPr lang="en-US" sz="1200" kern="1200" dirty="0">
                <a:solidFill>
                  <a:schemeClr val="tx1"/>
                </a:solidFill>
                <a:effectLst/>
                <a:latin typeface="Arial" pitchFamily="-110" charset="0"/>
                <a:ea typeface="ＭＳ Ｐゴシック" pitchFamily="-110" charset="-128"/>
                <a:cs typeface="ＭＳ Ｐゴシック" pitchFamily="-110" charset="-128"/>
              </a:rPr>
              <a:t>characters in passwords.</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The analysis of the 70 million passwords in [BONN12] estimates that passwords</a:t>
            </a:r>
          </a:p>
          <a:p>
            <a:r>
              <a:rPr lang="en-US" sz="1200" kern="1200" dirty="0">
                <a:solidFill>
                  <a:schemeClr val="tx1"/>
                </a:solidFill>
                <a:effectLst/>
                <a:latin typeface="Arial" pitchFamily="-110" charset="0"/>
                <a:ea typeface="ＭＳ Ｐゴシック" pitchFamily="-110" charset="-128"/>
                <a:cs typeface="ＭＳ Ｐゴシック" pitchFamily="-110" charset="-128"/>
              </a:rPr>
              <a:t>provide fewer than 10 bits of security against an online, trawling attack,</a:t>
            </a:r>
          </a:p>
          <a:p>
            <a:r>
              <a:rPr lang="en-US" sz="1200" kern="1200" dirty="0">
                <a:solidFill>
                  <a:schemeClr val="tx1"/>
                </a:solidFill>
                <a:effectLst/>
                <a:latin typeface="Arial" pitchFamily="-110" charset="0"/>
                <a:ea typeface="ＭＳ Ｐゴシック" pitchFamily="-110" charset="-128"/>
                <a:cs typeface="ＭＳ Ｐゴシック" pitchFamily="-110" charset="-128"/>
              </a:rPr>
              <a:t>and only about 20 bits of security against an optimal offline dictionary attack. In</a:t>
            </a:r>
          </a:p>
          <a:p>
            <a:r>
              <a:rPr lang="en-US" sz="1200" kern="1200" dirty="0">
                <a:solidFill>
                  <a:schemeClr val="tx1"/>
                </a:solidFill>
                <a:effectLst/>
                <a:latin typeface="Arial" pitchFamily="-110" charset="0"/>
                <a:ea typeface="ＭＳ Ｐゴシック" pitchFamily="-110" charset="-128"/>
                <a:cs typeface="ＭＳ Ｐゴシック" pitchFamily="-110" charset="-128"/>
              </a:rPr>
              <a:t>other words, an attacker who can manage 10 guesses per account, typically within</a:t>
            </a:r>
          </a:p>
          <a:p>
            <a:r>
              <a:rPr lang="en-US" sz="1200" kern="1200" dirty="0">
                <a:solidFill>
                  <a:schemeClr val="tx1"/>
                </a:solidFill>
                <a:effectLst/>
                <a:latin typeface="Arial" pitchFamily="-110" charset="0"/>
                <a:ea typeface="ＭＳ Ｐゴシック" pitchFamily="-110" charset="-128"/>
                <a:cs typeface="ＭＳ Ｐゴシック" pitchFamily="-110" charset="-128"/>
              </a:rPr>
              <a:t>the realm of rate-limiting mechanisms, will compromise around 1% of accounts,</a:t>
            </a:r>
          </a:p>
          <a:p>
            <a:r>
              <a:rPr lang="en-US" sz="1200" kern="1200" dirty="0">
                <a:solidFill>
                  <a:schemeClr val="tx1"/>
                </a:solidFill>
                <a:effectLst/>
                <a:latin typeface="Arial" pitchFamily="-110" charset="0"/>
                <a:ea typeface="ＭＳ Ｐゴシック" pitchFamily="-110" charset="-128"/>
                <a:cs typeface="ＭＳ Ｐゴシック" pitchFamily="-110" charset="-128"/>
              </a:rPr>
              <a:t>just as they would against random 10-bit strings. Against an optimal attacker</a:t>
            </a:r>
          </a:p>
          <a:p>
            <a:r>
              <a:rPr lang="en-US" sz="1200" kern="1200" dirty="0">
                <a:solidFill>
                  <a:schemeClr val="tx1"/>
                </a:solidFill>
                <a:effectLst/>
                <a:latin typeface="Arial" pitchFamily="-110" charset="0"/>
                <a:ea typeface="ＭＳ Ｐゴシック" pitchFamily="-110" charset="-128"/>
                <a:cs typeface="ＭＳ Ｐゴシック" pitchFamily="-110" charset="-128"/>
              </a:rPr>
              <a:t>performing unrestricted brute force and wanting to break half of all available</a:t>
            </a:r>
          </a:p>
          <a:p>
            <a:r>
              <a:rPr lang="en-US" sz="1200" kern="1200" dirty="0">
                <a:solidFill>
                  <a:schemeClr val="tx1"/>
                </a:solidFill>
                <a:effectLst/>
                <a:latin typeface="Arial" pitchFamily="-110" charset="0"/>
                <a:ea typeface="ＭＳ Ｐゴシック" pitchFamily="-110" charset="-128"/>
                <a:cs typeface="ＭＳ Ｐゴシック" pitchFamily="-110" charset="-128"/>
              </a:rPr>
              <a:t>accounts, passwords appear to be roughly equivalent to 20-bit random strings.</a:t>
            </a:r>
          </a:p>
          <a:p>
            <a:r>
              <a:rPr lang="en-US" sz="1200" kern="1200" dirty="0">
                <a:solidFill>
                  <a:schemeClr val="tx1"/>
                </a:solidFill>
                <a:effectLst/>
                <a:latin typeface="Arial" pitchFamily="-110" charset="0"/>
                <a:ea typeface="ＭＳ Ｐゴシック" pitchFamily="-110" charset="-128"/>
                <a:cs typeface="ＭＳ Ｐゴシック" pitchFamily="-110" charset="-128"/>
              </a:rPr>
              <a:t>It can be seen then that using offline search enables an adversary to break</a:t>
            </a:r>
          </a:p>
          <a:p>
            <a:r>
              <a:rPr lang="en-US" sz="1200" kern="1200" dirty="0">
                <a:solidFill>
                  <a:schemeClr val="tx1"/>
                </a:solidFill>
                <a:effectLst/>
                <a:latin typeface="Arial" pitchFamily="-110" charset="0"/>
                <a:ea typeface="ＭＳ Ｐゴシック" pitchFamily="-110" charset="-128"/>
                <a:cs typeface="ＭＳ Ｐゴシック" pitchFamily="-110" charset="-128"/>
              </a:rPr>
              <a:t>a large number of accounts, even if a significant amount of iterated hashing is</a:t>
            </a:r>
          </a:p>
          <a:p>
            <a:r>
              <a:rPr lang="en-US" sz="1200" kern="1200" dirty="0">
                <a:solidFill>
                  <a:schemeClr val="tx1"/>
                </a:solidFill>
                <a:effectLst/>
                <a:latin typeface="Arial" pitchFamily="-110" charset="0"/>
                <a:ea typeface="ＭＳ Ｐゴシック" pitchFamily="-110" charset="-128"/>
                <a:cs typeface="ＭＳ Ｐゴシック" pitchFamily="-110" charset="-128"/>
              </a:rPr>
              <a:t>Used.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Password length is only part of the problem. Many people, when permitted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choose their own password, pick a password that is guessable, such as their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own name, their street name, a common dictionary word, and so forth. This makes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job of password cracking straightforward. The cracker simply has to test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password file against lists of likely passwords. Because many people use guessable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passwords, such a strategy should succeed on virtually all systems.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that use a combination of brute-force and dictionary techniques have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become common. A notable example of this dual approach is John the Ripper, 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open-source password cracker first developed in 1996 and still in use [OPEN13].</a:t>
            </a:r>
            <a:endParaRPr lang="en-US" b="0" dirty="0">
              <a:latin typeface="Times New Roman" pitchFamily="-110" charset="0"/>
            </a:endParaRPr>
          </a:p>
        </p:txBody>
      </p:sp>
    </p:spTree>
    <p:extLst>
      <p:ext uri="{BB962C8B-B14F-4D97-AF65-F5344CB8AC3E}">
        <p14:creationId xmlns:p14="http://schemas.microsoft.com/office/powerpoint/2010/main" val="37609104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Sadly, this type of vulnerability has not lessened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past 25 years or so. Users are doing a better job of selecting passwords,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organizations are doing a better job of forcing users to pick stronger passwords,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concept known as a complex password policy, as discussed subsequently. However,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password-cracking techniques have improved to keep pace. The improvements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are of two kinds. First, the processing capacity available for password cracking has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increased dramatically. Now used increasingly for computing, graphics processors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allow password-cracking programs to work thousands of times faster than they did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just a decade ago on similarly priced PCs that used traditional CPUs alone. A PC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running a single AMD Radeon HD7970 GPU, for instance, can try on average 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8.2 *  10</a:t>
            </a:r>
            <a:r>
              <a:rPr lang="en-US" sz="1200" b="0" i="0" u="none" strike="noStrike" kern="1200" baseline="30000" dirty="0">
                <a:solidFill>
                  <a:schemeClr val="tx1"/>
                </a:solidFill>
                <a:latin typeface="Arial" pitchFamily="-110" charset="0"/>
                <a:ea typeface="ＭＳ Ｐゴシック" pitchFamily="-110" charset="-128"/>
                <a:cs typeface="ＭＳ Ｐゴシック" pitchFamily="-110" charset="-128"/>
              </a:rPr>
              <a:t>9</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password combinations each second, depending on the algorithm used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scramble them [GOOD12a]. Only a decade ago, such speeds were possible only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when using pricey supercomputers.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second area of improvement in password cracking is in the use of sophisticated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algorithms to generate potential passwords. For example, [NARA05] developed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model for password generation using the probabilities of letters in natural language.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researchers used standard Markov modeling techniques from natural language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processing to dramatically reduce the size of the password space to be searched.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But the best results have been achieved by studying examples of actual passwords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 use. To develop techniques that are more efficient and effective than simple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dictionary and brute-force attacks, researchers and hackers have studied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structure of passwords. To do this, analysts need a large pool of real-word passwords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study, which they now have. The first big breakthrough came in late 2009,</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when an SQL injection attack against online games service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RockYou.com</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exposed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32 million plaintext passwords used by its members to log in to their accounts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[TIMM10]. Since then, numerous sets of leaked password files have become available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for analysis.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Using large datasets of leaked passwords as training data, [WEIR09] reports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on the development of a probabilistic context-free grammar for password cracking.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 this approach, guesses are ordered according to their likelihood, based 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frequency of their character-class structures in the training data, as well as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frequency of their digit and symbol substrings. This approach has been shown to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efficient in password cracking [KELL12, ZHAN10].</a:t>
            </a:r>
            <a:endParaRPr lang="en-US" dirty="0"/>
          </a:p>
        </p:txBody>
      </p:sp>
      <p:sp>
        <p:nvSpPr>
          <p:cNvPr id="4" name="Slide Number Placeholder 3"/>
          <p:cNvSpPr>
            <a:spLocks noGrp="1"/>
          </p:cNvSpPr>
          <p:nvPr>
            <p:ph type="sldNum" sz="quarter" idx="10"/>
          </p:nvPr>
        </p:nvSpPr>
        <p:spPr/>
        <p:txBody>
          <a:bodyPr/>
          <a:lstStyle/>
          <a:p>
            <a:pPr>
              <a:defRPr/>
            </a:pPr>
            <a:fld id="{596B4704-35C5-FE4A-8DDF-C541CD54E575}" type="slidenum">
              <a:rPr lang="en-AU" smtClean="0"/>
              <a:pPr>
                <a:defRPr/>
              </a:pPr>
              <a:t>19</a:t>
            </a:fld>
            <a:endParaRPr lang="en-AU" dirty="0"/>
          </a:p>
        </p:txBody>
      </p:sp>
    </p:spTree>
    <p:extLst>
      <p:ext uri="{BB962C8B-B14F-4D97-AF65-F5344CB8AC3E}">
        <p14:creationId xmlns:p14="http://schemas.microsoft.com/office/powerpoint/2010/main" val="2388517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[MAZU13] reports on an analysis of the passwords used by over 25,000 students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 a research university with a complex password policy. The analysts used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password-cracking approach introduced in [WEIR09]. They used a database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consisting of a collection of leaked password files, including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RockYou</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file.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Figure 3.4 summarizes a key result from the paper. The graph shows the percentage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passwords that have been recovered as a function of the number of guesses. As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can be seen, over 10% of the passwords are recovered after only 10</a:t>
            </a:r>
            <a:r>
              <a:rPr lang="en-US" sz="1200" b="0" i="0" u="none" strike="noStrike" kern="1200" baseline="30000" dirty="0">
                <a:solidFill>
                  <a:schemeClr val="tx1"/>
                </a:solidFill>
                <a:latin typeface="Arial" pitchFamily="-110" charset="0"/>
                <a:ea typeface="ＭＳ Ｐゴシック" pitchFamily="-110" charset="-128"/>
                <a:cs typeface="ＭＳ Ｐゴシック" pitchFamily="-110" charset="-128"/>
              </a:rPr>
              <a:t>10</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guesses. After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10</a:t>
            </a:r>
            <a:r>
              <a:rPr lang="en-US" sz="1200" b="0" i="0" u="none" strike="noStrike" kern="1200" baseline="30000" dirty="0">
                <a:solidFill>
                  <a:schemeClr val="tx1"/>
                </a:solidFill>
                <a:latin typeface="Arial" pitchFamily="-110" charset="0"/>
                <a:ea typeface="ＭＳ Ｐゴシック" pitchFamily="-110" charset="-128"/>
                <a:cs typeface="ＭＳ Ｐゴシック" pitchFamily="-110" charset="-128"/>
              </a:rPr>
              <a:t>13</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guesses, almost 40% of the passwords are recovered.</a:t>
            </a:r>
            <a:endParaRPr lang="en-US" b="0" dirty="0"/>
          </a:p>
        </p:txBody>
      </p:sp>
      <p:sp>
        <p:nvSpPr>
          <p:cNvPr id="4" name="Slide Number Placeholder 3"/>
          <p:cNvSpPr>
            <a:spLocks noGrp="1"/>
          </p:cNvSpPr>
          <p:nvPr>
            <p:ph type="sldNum" sz="quarter" idx="10"/>
          </p:nvPr>
        </p:nvSpPr>
        <p:spPr/>
        <p:txBody>
          <a:bodyPr/>
          <a:lstStyle/>
          <a:p>
            <a:pPr>
              <a:defRPr/>
            </a:pPr>
            <a:fld id="{596B4704-35C5-FE4A-8DDF-C541CD54E575}" type="slidenum">
              <a:rPr lang="en-AU" smtClean="0"/>
              <a:pPr>
                <a:defRPr/>
              </a:pPr>
              <a:t>20</a:t>
            </a:fld>
            <a:endParaRPr lang="en-AU" dirty="0"/>
          </a:p>
        </p:txBody>
      </p:sp>
    </p:spTree>
    <p:extLst>
      <p:ext uri="{BB962C8B-B14F-4D97-AF65-F5344CB8AC3E}">
        <p14:creationId xmlns:p14="http://schemas.microsoft.com/office/powerpoint/2010/main" val="12686894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pPr eaLnBrk="1" hangingPunct="1">
              <a:defRPr/>
            </a:pPr>
            <a:r>
              <a:rPr lang="en-US" sz="1200" kern="1200" dirty="0">
                <a:solidFill>
                  <a:schemeClr val="tx1"/>
                </a:solidFill>
                <a:latin typeface="Arial" pitchFamily="-110" charset="0"/>
                <a:ea typeface="ＭＳ Ｐゴシック" pitchFamily="-110" charset="-128"/>
                <a:cs typeface="ＭＳ Ｐゴシック" pitchFamily="-110" charset="-128"/>
              </a:rPr>
              <a:t>In most computer security contexts, user authentication is the fundamental building</a:t>
            </a:r>
          </a:p>
          <a:p>
            <a:pPr eaLnBrk="1" hangingPunct="1">
              <a:defRPr/>
            </a:pPr>
            <a:r>
              <a:rPr lang="en-US" sz="1200" kern="1200" dirty="0">
                <a:solidFill>
                  <a:schemeClr val="tx1"/>
                </a:solidFill>
                <a:latin typeface="Arial" pitchFamily="-110" charset="0"/>
                <a:ea typeface="ＭＳ Ｐゴシック" pitchFamily="-110" charset="-128"/>
                <a:cs typeface="ＭＳ Ｐゴシック" pitchFamily="-110" charset="-128"/>
              </a:rPr>
              <a:t>block and the primary line of defense. User authentication is the basis for most</a:t>
            </a:r>
          </a:p>
          <a:p>
            <a:r>
              <a:rPr lang="en-US" sz="1200" kern="1200" dirty="0">
                <a:solidFill>
                  <a:schemeClr val="tx1"/>
                </a:solidFill>
                <a:latin typeface="Arial" pitchFamily="-110" charset="0"/>
                <a:ea typeface="ＭＳ Ｐゴシック" pitchFamily="-110" charset="-128"/>
                <a:cs typeface="ＭＳ Ｐゴシック" pitchFamily="-110" charset="-128"/>
              </a:rPr>
              <a:t>types of access control and for user accountability. </a:t>
            </a:r>
            <a:r>
              <a:rPr lang="en-US" sz="1200" kern="1200" dirty="0">
                <a:solidFill>
                  <a:schemeClr val="tx1"/>
                </a:solidFill>
                <a:effectLst/>
                <a:latin typeface="Arial" pitchFamily="-110" charset="0"/>
                <a:ea typeface="ＭＳ Ｐゴシック" pitchFamily="-110" charset="-128"/>
                <a:cs typeface="ＭＳ Ｐゴシック" pitchFamily="-110" charset="-128"/>
              </a:rPr>
              <a:t> User authentication encompasses two</a:t>
            </a:r>
          </a:p>
          <a:p>
            <a:r>
              <a:rPr lang="en-US" sz="1200" kern="1200" dirty="0">
                <a:solidFill>
                  <a:schemeClr val="tx1"/>
                </a:solidFill>
                <a:effectLst/>
                <a:latin typeface="Arial" pitchFamily="-110" charset="0"/>
                <a:ea typeface="ＭＳ Ｐゴシック" pitchFamily="-110" charset="-128"/>
                <a:cs typeface="ＭＳ Ｐゴシック" pitchFamily="-110" charset="-128"/>
              </a:rPr>
              <a:t>functions. First, the user identifies herself to the system by presenting a credential,</a:t>
            </a:r>
          </a:p>
          <a:p>
            <a:r>
              <a:rPr lang="en-US" sz="1200" kern="1200" dirty="0">
                <a:solidFill>
                  <a:schemeClr val="tx1"/>
                </a:solidFill>
                <a:effectLst/>
                <a:latin typeface="Arial" pitchFamily="-110" charset="0"/>
                <a:ea typeface="ＭＳ Ｐゴシック" pitchFamily="-110" charset="-128"/>
                <a:cs typeface="ＭＳ Ｐゴシック" pitchFamily="-110" charset="-128"/>
              </a:rPr>
              <a:t>such as user ID. Second, the system verifies the user by the exchange of authentication</a:t>
            </a:r>
          </a:p>
          <a:p>
            <a:r>
              <a:rPr lang="en-US" sz="1200" kern="1200" dirty="0">
                <a:solidFill>
                  <a:schemeClr val="tx1"/>
                </a:solidFill>
                <a:effectLst/>
                <a:latin typeface="Arial" pitchFamily="-110" charset="0"/>
                <a:ea typeface="ＭＳ Ｐゴシック" pitchFamily="-110" charset="-128"/>
                <a:cs typeface="ＭＳ Ｐゴシック" pitchFamily="-110" charset="-128"/>
              </a:rPr>
              <a:t>information.</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In essence, identification is the means by which a user provides a claimed identity</a:t>
            </a:r>
          </a:p>
          <a:p>
            <a:r>
              <a:rPr lang="en-US" sz="1200" kern="1200" dirty="0">
                <a:solidFill>
                  <a:schemeClr val="tx1"/>
                </a:solidFill>
                <a:effectLst/>
                <a:latin typeface="Arial" pitchFamily="-110" charset="0"/>
                <a:ea typeface="ＭＳ Ｐゴシック" pitchFamily="-110" charset="-128"/>
                <a:cs typeface="ＭＳ Ｐゴシック" pitchFamily="-110" charset="-128"/>
              </a:rPr>
              <a:t>to the system; user authentication is the means of establishing the validity of the</a:t>
            </a:r>
          </a:p>
          <a:p>
            <a:r>
              <a:rPr lang="en-US" sz="1200" kern="1200" dirty="0">
                <a:solidFill>
                  <a:schemeClr val="tx1"/>
                </a:solidFill>
                <a:effectLst/>
                <a:latin typeface="Arial" pitchFamily="-110" charset="0"/>
                <a:ea typeface="ＭＳ Ｐゴシック" pitchFamily="-110" charset="-128"/>
                <a:cs typeface="ＭＳ Ｐゴシック" pitchFamily="-110" charset="-128"/>
              </a:rPr>
              <a:t>claim. Note user authentication is distinct from message authentication. As defined in</a:t>
            </a:r>
          </a:p>
          <a:p>
            <a:r>
              <a:rPr lang="en-US" sz="1200" kern="1200" dirty="0">
                <a:solidFill>
                  <a:schemeClr val="tx1"/>
                </a:solidFill>
                <a:effectLst/>
                <a:latin typeface="Arial" pitchFamily="-110" charset="0"/>
                <a:ea typeface="ＭＳ Ｐゴシック" pitchFamily="-110" charset="-128"/>
                <a:cs typeface="ＭＳ Ｐゴシック" pitchFamily="-110" charset="-128"/>
              </a:rPr>
              <a:t>Chapter 2, message authentication is a procedure that allows communicating parties</a:t>
            </a:r>
          </a:p>
          <a:p>
            <a:r>
              <a:rPr lang="en-US" sz="1200" kern="1200" dirty="0">
                <a:solidFill>
                  <a:schemeClr val="tx1"/>
                </a:solidFill>
                <a:effectLst/>
                <a:latin typeface="Arial" pitchFamily="-110" charset="0"/>
                <a:ea typeface="ＭＳ Ｐゴシック" pitchFamily="-110" charset="-128"/>
                <a:cs typeface="ＭＳ Ｐゴシック" pitchFamily="-110" charset="-128"/>
              </a:rPr>
              <a:t>to verify that the contents of a received message have not been altered, and that the</a:t>
            </a:r>
          </a:p>
          <a:p>
            <a:r>
              <a:rPr lang="en-US" sz="1200" kern="1200" dirty="0">
                <a:solidFill>
                  <a:schemeClr val="tx1"/>
                </a:solidFill>
                <a:effectLst/>
                <a:latin typeface="Arial" pitchFamily="-110" charset="0"/>
                <a:ea typeface="ＭＳ Ｐゴシック" pitchFamily="-110" charset="-128"/>
                <a:cs typeface="ＭＳ Ｐゴシック" pitchFamily="-110" charset="-128"/>
              </a:rPr>
              <a:t>source is authentic. This chapter is concerned solely with user authentication.</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This chapter first provides an overview of different means of user authentication,</a:t>
            </a:r>
          </a:p>
          <a:p>
            <a:r>
              <a:rPr lang="en-US" sz="1200" kern="1200" dirty="0">
                <a:solidFill>
                  <a:schemeClr val="tx1"/>
                </a:solidFill>
                <a:effectLst/>
                <a:latin typeface="Arial" pitchFamily="-110" charset="0"/>
                <a:ea typeface="ＭＳ Ｐゴシック" pitchFamily="-110" charset="-128"/>
                <a:cs typeface="ＭＳ Ｐゴシック" pitchFamily="-110" charset="-128"/>
              </a:rPr>
              <a:t>then examines each in some detail.</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pPr eaLnBrk="1" hangingPunct="1">
              <a:defRPr/>
            </a:pPr>
            <a:endParaRPr lang="en-US" sz="1200" kern="1200" dirty="0">
              <a:solidFill>
                <a:schemeClr val="tx1"/>
              </a:solidFill>
              <a:latin typeface="Arial" pitchFamily="-110" charset="0"/>
              <a:ea typeface="ＭＳ Ｐゴシック" pitchFamily="-110" charset="-128"/>
              <a:cs typeface="ＭＳ Ｐゴシック" pitchFamily="-110" charset="-128"/>
            </a:endParaRPr>
          </a:p>
          <a:p>
            <a:endParaRPr lang="en-US" b="0" dirty="0"/>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2</a:t>
            </a:fld>
            <a:endParaRPr lang="en-AU" dirty="0">
              <a:solidFill>
                <a:srgbClr val="000000"/>
              </a:solidFill>
            </a:endParaRPr>
          </a:p>
        </p:txBody>
      </p:sp>
    </p:spTree>
    <p:extLst>
      <p:ext uri="{BB962C8B-B14F-4D97-AF65-F5344CB8AC3E}">
        <p14:creationId xmlns:p14="http://schemas.microsoft.com/office/powerpoint/2010/main" val="41226467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22A862E5-F976-9E4D-B095-B4CB8BE1F1C7}" type="slidenum">
              <a:rPr lang="en-AU"/>
              <a:pPr/>
              <a:t>21</a:t>
            </a:fld>
            <a:endParaRPr lang="en-AU" dirty="0"/>
          </a:p>
        </p:txBody>
      </p:sp>
      <p:sp>
        <p:nvSpPr>
          <p:cNvPr id="45059" name="Rectangle 2"/>
          <p:cNvSpPr>
            <a:spLocks noGrp="1" noRot="1" noChangeAspect="1" noChangeArrowheads="1" noTextEdit="1"/>
          </p:cNvSpPr>
          <p:nvPr>
            <p:ph type="sldImg"/>
          </p:nvPr>
        </p:nvSpPr>
        <p:spPr>
          <a:ln/>
        </p:spPr>
      </p:sp>
      <p:sp>
        <p:nvSpPr>
          <p:cNvPr id="45060" name="Rectangle 3"/>
          <p:cNvSpPr>
            <a:spLocks noGrp="1" noChangeArrowheads="1"/>
          </p:cNvSpPr>
          <p:nvPr>
            <p:ph type="body" idx="1"/>
          </p:nvPr>
        </p:nvSpPr>
        <p:spPr>
          <a:noFill/>
          <a:ln/>
        </p:spPr>
        <p:txBody>
          <a:bodyPr/>
          <a:lstStyle/>
          <a:p>
            <a:r>
              <a:rPr lang="en-US" b="0" dirty="0"/>
              <a:t>One way to thwart a password attack is to deny the opponent access to the password</a:t>
            </a:r>
          </a:p>
          <a:p>
            <a:r>
              <a:rPr lang="en-US" b="0" dirty="0"/>
              <a:t>file. If the hashed password portion of the file is accessible only by a privileged user,</a:t>
            </a:r>
          </a:p>
          <a:p>
            <a:r>
              <a:rPr lang="en-US" b="0" dirty="0"/>
              <a:t>then the opponent cannot read it without already knowing the password of a privileged</a:t>
            </a:r>
          </a:p>
          <a:p>
            <a:r>
              <a:rPr lang="en-US" b="0" dirty="0"/>
              <a:t>user. Often, the hashed passwords are kept in a separate file from the user</a:t>
            </a:r>
          </a:p>
          <a:p>
            <a:r>
              <a:rPr lang="en-US" b="0" dirty="0"/>
              <a:t>IDs, referred to as a </a:t>
            </a:r>
            <a:r>
              <a:rPr lang="en-US" b="1" dirty="0"/>
              <a:t>shadow password file</a:t>
            </a:r>
            <a:r>
              <a:rPr lang="en-US" b="0" dirty="0"/>
              <a:t>. Special attention is paid to making the</a:t>
            </a:r>
          </a:p>
          <a:p>
            <a:r>
              <a:rPr lang="en-US" b="0" dirty="0"/>
              <a:t>shadow password file protected from unauthorized access. Although password file</a:t>
            </a:r>
          </a:p>
          <a:p>
            <a:r>
              <a:rPr lang="en-US" b="0" dirty="0"/>
              <a:t>protection is certainly worthwhile, there remain vulnerabilities:</a:t>
            </a:r>
          </a:p>
          <a:p>
            <a:endParaRPr lang="en-US" dirty="0"/>
          </a:p>
          <a:p>
            <a:r>
              <a:rPr lang="en-US" dirty="0"/>
              <a:t>• Many systems, including most UNIX systems, are susceptible to unanticipated</a:t>
            </a:r>
          </a:p>
          <a:p>
            <a:r>
              <a:rPr lang="en-US" dirty="0"/>
              <a:t>break-ins. A hacker may be able to exploit a software vulnerability in the</a:t>
            </a:r>
          </a:p>
          <a:p>
            <a:r>
              <a:rPr lang="en-US" dirty="0"/>
              <a:t>operating system to bypass the access control system long enough to extract</a:t>
            </a:r>
          </a:p>
          <a:p>
            <a:r>
              <a:rPr lang="en-US" dirty="0"/>
              <a:t>the password file. Alternatively, the hacker may find a weakness in the file</a:t>
            </a:r>
          </a:p>
          <a:p>
            <a:r>
              <a:rPr lang="en-US" dirty="0"/>
              <a:t>system or database management system that allows access to the file.</a:t>
            </a:r>
          </a:p>
          <a:p>
            <a:endParaRPr lang="en-US" dirty="0"/>
          </a:p>
          <a:p>
            <a:r>
              <a:rPr lang="en-US" dirty="0"/>
              <a:t>• An accident of protection might render the password file readable, thus compromising</a:t>
            </a:r>
          </a:p>
          <a:p>
            <a:r>
              <a:rPr lang="en-US" dirty="0"/>
              <a:t>all the accounts.</a:t>
            </a:r>
          </a:p>
          <a:p>
            <a:endParaRPr lang="en-US" dirty="0"/>
          </a:p>
          <a:p>
            <a:r>
              <a:rPr lang="en-US" dirty="0"/>
              <a:t>• Some of the users have accounts on other machines in other protection</a:t>
            </a:r>
          </a:p>
          <a:p>
            <a:r>
              <a:rPr lang="en-US" dirty="0"/>
              <a:t>domains, and they use the same password. Thus, if the passwords could</a:t>
            </a:r>
          </a:p>
          <a:p>
            <a:r>
              <a:rPr lang="en-US" dirty="0"/>
              <a:t>be read by anyone on one machine, a machine in another location might be</a:t>
            </a:r>
          </a:p>
          <a:p>
            <a:r>
              <a:rPr lang="en-US" dirty="0"/>
              <a:t>compromised.</a:t>
            </a:r>
          </a:p>
          <a:p>
            <a:endParaRPr lang="en-US" dirty="0"/>
          </a:p>
          <a:p>
            <a:r>
              <a:rPr lang="en-US" dirty="0"/>
              <a:t>• A lack of or weakness in physical security may provide opportunities for a</a:t>
            </a:r>
          </a:p>
          <a:p>
            <a:r>
              <a:rPr lang="en-US" dirty="0"/>
              <a:t>hacker. Sometimes there is a backup to the password file on an emergency</a:t>
            </a:r>
          </a:p>
          <a:p>
            <a:r>
              <a:rPr lang="en-US" dirty="0"/>
              <a:t>repair disk or archival disk. Access to this backup enables the attacker to read</a:t>
            </a:r>
          </a:p>
          <a:p>
            <a:r>
              <a:rPr lang="en-US" dirty="0"/>
              <a:t>the password file. Alternatively, a user may boot from a disk running another</a:t>
            </a:r>
          </a:p>
          <a:p>
            <a:r>
              <a:rPr lang="en-US" dirty="0"/>
              <a:t>operating system such as Linux and access the file from this OS.</a:t>
            </a:r>
          </a:p>
          <a:p>
            <a:endParaRPr lang="en-US" dirty="0"/>
          </a:p>
          <a:p>
            <a:r>
              <a:rPr lang="en-US" dirty="0"/>
              <a:t>• Instead of capturing the system password file, another approach to collecting</a:t>
            </a:r>
          </a:p>
          <a:p>
            <a:r>
              <a:rPr lang="en-US" dirty="0"/>
              <a:t>user IDs and passwords is through sniffing network traffic.</a:t>
            </a:r>
          </a:p>
          <a:p>
            <a:endParaRPr lang="en-US" dirty="0"/>
          </a:p>
          <a:p>
            <a:r>
              <a:rPr lang="en-US" dirty="0"/>
              <a:t>Thus, a password protection policy must complement access control measures with</a:t>
            </a:r>
          </a:p>
          <a:p>
            <a:r>
              <a:rPr lang="en-US" dirty="0"/>
              <a:t>techniques to force users to select passwords that are difficult to guess.</a:t>
            </a:r>
            <a:endParaRPr lang="en-US" dirty="0">
              <a:latin typeface="Times New Roman" pitchFamily="-110" charset="0"/>
            </a:endParaRPr>
          </a:p>
        </p:txBody>
      </p:sp>
    </p:spTree>
    <p:extLst>
      <p:ext uri="{BB962C8B-B14F-4D97-AF65-F5344CB8AC3E}">
        <p14:creationId xmlns:p14="http://schemas.microsoft.com/office/powerpoint/2010/main" val="17487447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p:spPr>
        <p:txBody>
          <a:bodyPr/>
          <a:lstStyle/>
          <a:p>
            <a:fld id="{E94B06EA-C492-8740-BC87-64DAA7CFB181}" type="slidenum">
              <a:rPr lang="en-AU"/>
              <a:pPr/>
              <a:t>22</a:t>
            </a:fld>
            <a:endParaRPr lang="en-AU" dirty="0"/>
          </a:p>
        </p:txBody>
      </p:sp>
      <p:sp>
        <p:nvSpPr>
          <p:cNvPr id="47107" name="Rectangle 2"/>
          <p:cNvSpPr>
            <a:spLocks noGrp="1" noRot="1" noChangeAspect="1" noChangeArrowheads="1" noTextEdit="1"/>
          </p:cNvSpPr>
          <p:nvPr>
            <p:ph type="sldImg"/>
          </p:nvPr>
        </p:nvSpPr>
        <p:spPr>
          <a:ln/>
        </p:spPr>
      </p:sp>
      <p:sp>
        <p:nvSpPr>
          <p:cNvPr id="47108"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When not constrained, many users choose a password that is too short or too easy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guess. At the other extreme, if users are assigned passwords consisting of eight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randomly selected printable characters, password cracking is effectively impossible.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But it would be almost as impossible for most users to remember their passwords.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Fortunately, even if we limit the password universe to strings of characters that are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reasonably memorable, the size of the universe is still too large to permit practical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cracking. Our goal, then, is to eliminate guessable passwords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while allowing the user to select a password that is memorable. Four basic techniques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are in use:</a:t>
            </a:r>
          </a:p>
          <a:p>
            <a:endParaRPr lang="en-US" dirty="0"/>
          </a:p>
          <a:p>
            <a:r>
              <a:rPr lang="en-US" dirty="0"/>
              <a:t>• User education</a:t>
            </a:r>
          </a:p>
          <a:p>
            <a:r>
              <a:rPr lang="en-US" dirty="0"/>
              <a:t>• Computer-generated passwords</a:t>
            </a:r>
          </a:p>
          <a:p>
            <a:r>
              <a:rPr lang="en-US" dirty="0"/>
              <a:t>• Reactive password checking</a:t>
            </a:r>
          </a:p>
          <a:p>
            <a:r>
              <a:rPr lang="en-US" dirty="0"/>
              <a:t>• Complex</a:t>
            </a:r>
            <a:r>
              <a:rPr lang="en-US" baseline="0" dirty="0"/>
              <a:t> password policy</a:t>
            </a:r>
            <a:endParaRPr lang="en-US" dirty="0"/>
          </a:p>
          <a:p>
            <a:endParaRPr lang="en-US" dirty="0"/>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Users can be told the importance of using hard-to-guess passwords and can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 provided with guidelines for selecting strong passwords. This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user education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strategy is unlikely to succeed at most installations, particularly where there is a large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user population or a lot of turnover. Many users will simply ignore the guidelines.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Others may not be good judges of what is a strong password. For example, many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users (mistakenly) believe that reversing a word or capitalizing the last letter makes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password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unguessable</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Nonetheless, it makes sense to provide users with guidelines on the selection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passwords. Perhaps the best approach is the following advice: A good technique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for choosing a password is to use the first letter of each word of a phrase. However,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do not pick a well-known phrase like “An apple a day keeps the doctor away”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Aaadktda</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Instead, pick something like “My dog’s first name is Rex”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MdfniR</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 “My sister Peg is 24 years old” (MsPi24yo). Studies have shown that users can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generally remember such passwords but that they are not susceptible to password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guessing attacks based on commonly used passwords.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Computer-generated passwords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also have problems. If the passwords are quite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random in nature, users will not be able to remember them. Even if the password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 pronounceable, the user may have difficulty remembering it and so be tempted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write it down. In general, computer-generated password schemes have a history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poor acceptance by users. FIPS 181 defines one of the best-designed automated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password generators. The standard includes not only a description of the approach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but also a complete listing of the C source code of the algorithm. The algorithm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generates words by forming pronounceable syllables and concatenating them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form a word. A random number generator produces a random stream of characters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used to construct the syllables and words.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reactive password checking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strategy is one in which the system periodically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runs its own password cracker to find guessable passwords. The system cancels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any passwords that are guessed and notifies the user. This tactic has a number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drawbacks. First, it is resource intensive if the job is done right. Because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determined opponent who is able to steal a password file can devote full CPU</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time to the task for hours or even days, an effective reactive password checker 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 a distinct disadvantage. Furthermore, any existing passwords remain vulnerable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until the reactive password checker finds them. A good example is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openware</a:t>
            </a:r>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Jack the Ripper password cracker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openwall.com</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/john/pro/), which works on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variety of operating systems.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promising approach to improved password security is a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complex password</a:t>
            </a:r>
          </a:p>
          <a:p>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policy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or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proactive password checker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In this scheme, a user is allowed to select his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 her own password. However, at the time of selection, the system checks to see if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password is allowable and, if not, rejects it. Such checkers are based on the philosophy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that, with sufficient guidance from the system, users can select memorable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passwords from a fairly large password space that are not likely to be guessed in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dictionary attack.</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trick with a proactive password checker is to strike a balance between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user acceptability and strength. If the system rejects too many passwords, users will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complain that it is too hard to select a password. If the system uses some simple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algorithm to define what is acceptable, this provides guidance to password crackers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to refine their guessing technique. In the remainder of this subsection, we look 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possible approaches to proactive password checking.</a:t>
            </a:r>
            <a:endParaRPr lang="en-US" dirty="0"/>
          </a:p>
        </p:txBody>
      </p:sp>
    </p:spTree>
    <p:extLst>
      <p:ext uri="{BB962C8B-B14F-4D97-AF65-F5344CB8AC3E}">
        <p14:creationId xmlns:p14="http://schemas.microsoft.com/office/powerpoint/2010/main" val="40297183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183A9D24-3F96-594F-A734-7F26196D568E}" type="slidenum">
              <a:rPr lang="en-AU"/>
              <a:pPr/>
              <a:t>23</a:t>
            </a:fld>
            <a:endParaRPr lang="en-AU" dirty="0"/>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 The first approach is a simple system for rule enforcement.</a:t>
            </a:r>
          </a:p>
          <a:p>
            <a:r>
              <a:rPr lang="en-US" sz="1200" kern="1200" dirty="0">
                <a:solidFill>
                  <a:schemeClr val="tx1"/>
                </a:solidFill>
                <a:effectLst/>
                <a:latin typeface="Arial" pitchFamily="-110" charset="0"/>
                <a:ea typeface="ＭＳ Ｐゴシック" pitchFamily="-110" charset="-128"/>
                <a:cs typeface="ＭＳ Ｐゴシック" pitchFamily="-110" charset="-128"/>
              </a:rPr>
              <a:t>For example, NIST SP 800-63-2 suggests the following alternative rules:</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Password must have at least sixteen characters (basic16).</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Password must have at least eight characters including an uppercase and</a:t>
            </a:r>
          </a:p>
          <a:p>
            <a:r>
              <a:rPr lang="en-US" sz="1200" kern="1200" dirty="0">
                <a:solidFill>
                  <a:schemeClr val="tx1"/>
                </a:solidFill>
                <a:effectLst/>
                <a:latin typeface="Arial" pitchFamily="-110" charset="0"/>
                <a:ea typeface="ＭＳ Ｐゴシック" pitchFamily="-110" charset="-128"/>
                <a:cs typeface="ＭＳ Ｐゴシック" pitchFamily="-110" charset="-128"/>
              </a:rPr>
              <a:t>lowercase letter, a symbol, and a digit. It may not contain a dictionary word</a:t>
            </a:r>
          </a:p>
          <a:p>
            <a:r>
              <a:rPr lang="en-US" sz="1200" kern="1200" dirty="0">
                <a:solidFill>
                  <a:schemeClr val="tx1"/>
                </a:solidFill>
                <a:effectLst/>
                <a:latin typeface="Arial" pitchFamily="-110" charset="0"/>
                <a:ea typeface="ＭＳ Ｐゴシック" pitchFamily="-110" charset="-128"/>
                <a:cs typeface="ＭＳ Ｐゴシック" pitchFamily="-110" charset="-128"/>
              </a:rPr>
              <a:t>(comprehensive8).</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Although NIST considers basic16 and comprehensive8 equivalent, [KELL12]</a:t>
            </a:r>
          </a:p>
          <a:p>
            <a:r>
              <a:rPr lang="en-US" sz="1200" kern="1200" dirty="0">
                <a:solidFill>
                  <a:schemeClr val="tx1"/>
                </a:solidFill>
                <a:effectLst/>
                <a:latin typeface="Arial" pitchFamily="-110" charset="0"/>
                <a:ea typeface="ＭＳ Ｐゴシック" pitchFamily="-110" charset="-128"/>
                <a:cs typeface="ＭＳ Ｐゴシック" pitchFamily="-110" charset="-128"/>
              </a:rPr>
              <a:t>found that basic16 is superior against large numbers of guesses. Combined with a</a:t>
            </a:r>
          </a:p>
          <a:p>
            <a:r>
              <a:rPr lang="en-US" sz="1200" kern="1200" dirty="0">
                <a:solidFill>
                  <a:schemeClr val="tx1"/>
                </a:solidFill>
                <a:effectLst/>
                <a:latin typeface="Arial" pitchFamily="-110" charset="0"/>
                <a:ea typeface="ＭＳ Ｐゴシック" pitchFamily="-110" charset="-128"/>
                <a:cs typeface="ＭＳ Ｐゴシック" pitchFamily="-110" charset="-128"/>
              </a:rPr>
              <a:t> prior result that basic16 is also easier for users [KOMA11], this suggests basic16 is</a:t>
            </a:r>
          </a:p>
          <a:p>
            <a:r>
              <a:rPr lang="en-US" sz="1200" kern="1200" dirty="0">
                <a:solidFill>
                  <a:schemeClr val="tx1"/>
                </a:solidFill>
                <a:effectLst/>
                <a:latin typeface="Arial" pitchFamily="-110" charset="0"/>
                <a:ea typeface="ＭＳ Ｐゴシック" pitchFamily="-110" charset="-128"/>
                <a:cs typeface="ＭＳ Ｐゴシック" pitchFamily="-110" charset="-128"/>
              </a:rPr>
              <a:t>the better policy choice.</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Although this approach is superior to simply educating users, it may not be sufficient</a:t>
            </a:r>
          </a:p>
          <a:p>
            <a:r>
              <a:rPr lang="en-US" sz="1200" kern="1200" dirty="0">
                <a:solidFill>
                  <a:schemeClr val="tx1"/>
                </a:solidFill>
                <a:effectLst/>
                <a:latin typeface="Arial" pitchFamily="-110" charset="0"/>
                <a:ea typeface="ＭＳ Ｐゴシック" pitchFamily="-110" charset="-128"/>
                <a:cs typeface="ＭＳ Ｐゴシック" pitchFamily="-110" charset="-128"/>
              </a:rPr>
              <a:t>to thwart password crackers. This scheme alerts crackers as to which passwords</a:t>
            </a:r>
          </a:p>
          <a:p>
            <a:r>
              <a:rPr lang="en-US" sz="1200" kern="1200" dirty="0">
                <a:solidFill>
                  <a:schemeClr val="tx1"/>
                </a:solidFill>
                <a:effectLst/>
                <a:latin typeface="Arial" pitchFamily="-110" charset="0"/>
                <a:ea typeface="ＭＳ Ｐゴシック" pitchFamily="-110" charset="-128"/>
                <a:cs typeface="ＭＳ Ｐゴシック" pitchFamily="-110" charset="-128"/>
              </a:rPr>
              <a:t>not  to try, but may still make it possible to do password cracking.</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The process of rule enforcement can be automated by using a proactive password</a:t>
            </a:r>
          </a:p>
          <a:p>
            <a:r>
              <a:rPr lang="en-US" sz="1200" kern="1200" dirty="0">
                <a:solidFill>
                  <a:schemeClr val="tx1"/>
                </a:solidFill>
                <a:effectLst/>
                <a:latin typeface="Arial" pitchFamily="-110" charset="0"/>
                <a:ea typeface="ＭＳ Ｐゴシック" pitchFamily="-110" charset="-128"/>
                <a:cs typeface="ＭＳ Ｐゴシック" pitchFamily="-110" charset="-128"/>
              </a:rPr>
              <a:t>checker, such as the </a:t>
            </a:r>
            <a:r>
              <a:rPr lang="en-US" sz="1200" kern="1200" dirty="0" err="1">
                <a:solidFill>
                  <a:schemeClr val="tx1"/>
                </a:solidFill>
                <a:effectLst/>
                <a:latin typeface="Arial" pitchFamily="-110" charset="0"/>
                <a:ea typeface="ＭＳ Ｐゴシック" pitchFamily="-110" charset="-128"/>
                <a:cs typeface="ＭＳ Ｐゴシック" pitchFamily="-110" charset="-128"/>
              </a:rPr>
              <a:t>openware</a:t>
            </a:r>
            <a:r>
              <a:rPr lang="en-US" sz="1200" kern="1200" dirty="0">
                <a:solidFill>
                  <a:schemeClr val="tx1"/>
                </a:solidFill>
                <a:effectLst/>
                <a:latin typeface="Arial" pitchFamily="-110" charset="0"/>
                <a:ea typeface="ＭＳ Ｐゴシック" pitchFamily="-110" charset="-128"/>
                <a:cs typeface="ＭＳ Ｐゴシック" pitchFamily="-110" charset="-128"/>
              </a:rPr>
              <a:t> </a:t>
            </a:r>
            <a:r>
              <a:rPr lang="en-US" sz="1200" kern="1200" dirty="0" err="1">
                <a:solidFill>
                  <a:schemeClr val="tx1"/>
                </a:solidFill>
                <a:effectLst/>
                <a:latin typeface="Arial" pitchFamily="-110" charset="0"/>
                <a:ea typeface="ＭＳ Ｐゴシック" pitchFamily="-110" charset="-128"/>
                <a:cs typeface="ＭＳ Ｐゴシック" pitchFamily="-110" charset="-128"/>
              </a:rPr>
              <a:t>pam_passwdqc</a:t>
            </a:r>
            <a:r>
              <a:rPr lang="en-US" sz="1200" kern="1200" dirty="0">
                <a:solidFill>
                  <a:schemeClr val="tx1"/>
                </a:solidFill>
                <a:effectLst/>
                <a:latin typeface="Arial" pitchFamily="-110" charset="0"/>
                <a:ea typeface="ＭＳ Ｐゴシック" pitchFamily="-110" charset="-128"/>
                <a:cs typeface="ＭＳ Ｐゴシック" pitchFamily="-110" charset="-128"/>
              </a:rPr>
              <a:t> (</a:t>
            </a:r>
            <a:r>
              <a:rPr lang="en-US" sz="1200" kern="1200" dirty="0" err="1">
                <a:solidFill>
                  <a:schemeClr val="tx1"/>
                </a:solidFill>
                <a:effectLst/>
                <a:latin typeface="Arial" pitchFamily="-110" charset="0"/>
                <a:ea typeface="ＭＳ Ｐゴシック" pitchFamily="-110" charset="-128"/>
                <a:cs typeface="ＭＳ Ｐゴシック" pitchFamily="-110" charset="-128"/>
              </a:rPr>
              <a:t>openwall.com</a:t>
            </a:r>
            <a:r>
              <a:rPr lang="en-US" sz="1200" kern="1200" dirty="0">
                <a:solidFill>
                  <a:schemeClr val="tx1"/>
                </a:solidFill>
                <a:effectLst/>
                <a:latin typeface="Arial" pitchFamily="-110" charset="0"/>
                <a:ea typeface="ＭＳ Ｐゴシック" pitchFamily="-110" charset="-128"/>
                <a:cs typeface="ＭＳ Ｐゴシック" pitchFamily="-110" charset="-128"/>
              </a:rPr>
              <a:t>/</a:t>
            </a:r>
            <a:r>
              <a:rPr lang="en-US" sz="1200" kern="1200" dirty="0" err="1">
                <a:solidFill>
                  <a:schemeClr val="tx1"/>
                </a:solidFill>
                <a:effectLst/>
                <a:latin typeface="Arial" pitchFamily="-110" charset="0"/>
                <a:ea typeface="ＭＳ Ｐゴシック" pitchFamily="-110" charset="-128"/>
                <a:cs typeface="ＭＳ Ｐゴシック" pitchFamily="-110" charset="-128"/>
              </a:rPr>
              <a:t>passwdqc</a:t>
            </a:r>
            <a:r>
              <a:rPr lang="en-US" sz="1200" kern="1200" dirty="0">
                <a:solidFill>
                  <a:schemeClr val="tx1"/>
                </a:solidFill>
                <a:effectLst/>
                <a:latin typeface="Arial" pitchFamily="-110" charset="0"/>
                <a:ea typeface="ＭＳ Ｐゴシック" pitchFamily="-110" charset="-128"/>
                <a:cs typeface="ＭＳ Ｐゴシック" pitchFamily="-110" charset="-128"/>
              </a:rPr>
              <a:t>/), which</a:t>
            </a:r>
          </a:p>
          <a:p>
            <a:r>
              <a:rPr lang="en-US" sz="1200" kern="1200" dirty="0">
                <a:solidFill>
                  <a:schemeClr val="tx1"/>
                </a:solidFill>
                <a:effectLst/>
                <a:latin typeface="Arial" pitchFamily="-110" charset="0"/>
                <a:ea typeface="ＭＳ Ｐゴシック" pitchFamily="-110" charset="-128"/>
                <a:cs typeface="ＭＳ Ｐゴシック" pitchFamily="-110" charset="-128"/>
              </a:rPr>
              <a:t>enforces a variety of rules on passwords and is configurable by the system administrator.</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Another possible procedure is simply to compile a large dictionary</a:t>
            </a:r>
          </a:p>
          <a:p>
            <a:r>
              <a:rPr lang="en-US" sz="1200" kern="1200" dirty="0">
                <a:solidFill>
                  <a:schemeClr val="tx1"/>
                </a:solidFill>
                <a:effectLst/>
                <a:latin typeface="Arial" pitchFamily="-110" charset="0"/>
                <a:ea typeface="ＭＳ Ｐゴシック" pitchFamily="-110" charset="-128"/>
                <a:cs typeface="ＭＳ Ｐゴシック" pitchFamily="-110" charset="-128"/>
              </a:rPr>
              <a:t>of possible “bad” passwords. When a user selects a password, the system</a:t>
            </a:r>
          </a:p>
          <a:p>
            <a:r>
              <a:rPr lang="en-US" sz="1200" kern="1200" dirty="0">
                <a:solidFill>
                  <a:schemeClr val="tx1"/>
                </a:solidFill>
                <a:effectLst/>
                <a:latin typeface="Arial" pitchFamily="-110" charset="0"/>
                <a:ea typeface="ＭＳ Ｐゴシック" pitchFamily="-110" charset="-128"/>
                <a:cs typeface="ＭＳ Ｐゴシック" pitchFamily="-110" charset="-128"/>
              </a:rPr>
              <a:t>checks to make sure that it is not on the disapproved list. There are two problems</a:t>
            </a:r>
          </a:p>
          <a:p>
            <a:r>
              <a:rPr lang="en-US" sz="1200" kern="1200" dirty="0">
                <a:solidFill>
                  <a:schemeClr val="tx1"/>
                </a:solidFill>
                <a:effectLst/>
                <a:latin typeface="Arial" pitchFamily="-110" charset="0"/>
                <a:ea typeface="ＭＳ Ｐゴシック" pitchFamily="-110" charset="-128"/>
                <a:cs typeface="ＭＳ Ｐゴシック" pitchFamily="-110" charset="-128"/>
              </a:rPr>
              <a:t>with this approach:</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Space:  The dictionary must be very large to be effective.</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Time:  The time required to search a large dictionary may itself be large. In addition,</a:t>
            </a:r>
          </a:p>
          <a:p>
            <a:r>
              <a:rPr lang="en-US" sz="1200" kern="1200" dirty="0">
                <a:solidFill>
                  <a:schemeClr val="tx1"/>
                </a:solidFill>
                <a:effectLst/>
                <a:latin typeface="Arial" pitchFamily="-110" charset="0"/>
                <a:ea typeface="ＭＳ Ｐゴシック" pitchFamily="-110" charset="-128"/>
                <a:cs typeface="ＭＳ Ｐゴシック" pitchFamily="-110" charset="-128"/>
              </a:rPr>
              <a:t>to check for likely permutations of dictionary words, either those words</a:t>
            </a:r>
          </a:p>
          <a:p>
            <a:r>
              <a:rPr lang="en-US" sz="1200" kern="1200" dirty="0">
                <a:solidFill>
                  <a:schemeClr val="tx1"/>
                </a:solidFill>
                <a:effectLst/>
                <a:latin typeface="Arial" pitchFamily="-110" charset="0"/>
                <a:ea typeface="ＭＳ Ｐゴシック" pitchFamily="-110" charset="-128"/>
                <a:cs typeface="ＭＳ Ｐゴシック" pitchFamily="-110" charset="-128"/>
              </a:rPr>
              <a:t>must be included in the dictionary, making it truly huge, or each search must</a:t>
            </a:r>
          </a:p>
          <a:p>
            <a:r>
              <a:rPr lang="en-US" sz="1200" kern="1200" dirty="0">
                <a:solidFill>
                  <a:schemeClr val="tx1"/>
                </a:solidFill>
                <a:effectLst/>
                <a:latin typeface="Arial" pitchFamily="-110" charset="0"/>
                <a:ea typeface="ＭＳ Ｐゴシック" pitchFamily="-110" charset="-128"/>
                <a:cs typeface="ＭＳ Ｐゴシック" pitchFamily="-110" charset="-128"/>
              </a:rPr>
              <a:t>also involve considerable processing.</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A technique [SPAF92a, SPAF92b] for developing an effective</a:t>
            </a:r>
          </a:p>
          <a:p>
            <a:r>
              <a:rPr lang="en-US" sz="1200" kern="1200" dirty="0">
                <a:solidFill>
                  <a:schemeClr val="tx1"/>
                </a:solidFill>
                <a:effectLst/>
                <a:latin typeface="Arial" pitchFamily="-110" charset="0"/>
                <a:ea typeface="ＭＳ Ｐゴシック" pitchFamily="-110" charset="-128"/>
                <a:cs typeface="ＭＳ Ｐゴシック" pitchFamily="-110" charset="-128"/>
              </a:rPr>
              <a:t>and efficient proactive password checker that is based on rejecting words on a list</a:t>
            </a:r>
          </a:p>
          <a:p>
            <a:r>
              <a:rPr lang="en-US" sz="1200" kern="1200" dirty="0">
                <a:solidFill>
                  <a:schemeClr val="tx1"/>
                </a:solidFill>
                <a:effectLst/>
                <a:latin typeface="Arial" pitchFamily="-110" charset="0"/>
                <a:ea typeface="ＭＳ Ｐゴシック" pitchFamily="-110" charset="-128"/>
                <a:cs typeface="ＭＳ Ｐゴシック" pitchFamily="-110" charset="-128"/>
              </a:rPr>
              <a:t>has been implemented on a number of systems, including Linux. It is based on the</a:t>
            </a:r>
          </a:p>
          <a:p>
            <a:r>
              <a:rPr lang="en-US" sz="1200" kern="1200" dirty="0">
                <a:solidFill>
                  <a:schemeClr val="tx1"/>
                </a:solidFill>
                <a:effectLst/>
                <a:latin typeface="Arial" pitchFamily="-110" charset="0"/>
                <a:ea typeface="ＭＳ Ｐゴシック" pitchFamily="-110" charset="-128"/>
                <a:cs typeface="ＭＳ Ｐゴシック" pitchFamily="-110" charset="-128"/>
              </a:rPr>
              <a:t>use of a Bloom filter [BLOO70].</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34128899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p:cNvSpPr>
          <p:nvPr>
            <p:ph type="sldImg"/>
          </p:nvPr>
        </p:nvSpPr>
        <p:spPr>
          <a:ln/>
        </p:spPr>
      </p:sp>
      <p:sp>
        <p:nvSpPr>
          <p:cNvPr id="51203" name="Notes Placeholder 2"/>
          <p:cNvSpPr>
            <a:spLocks noGrp="1"/>
          </p:cNvSpPr>
          <p:nvPr>
            <p:ph type="body" idx="1"/>
          </p:nvPr>
        </p:nvSpPr>
        <p:spPr>
          <a:noFill/>
          <a:ln/>
        </p:spPr>
        <p:txBody>
          <a:bodyPr/>
          <a:lstStyle/>
          <a:p>
            <a:r>
              <a:rPr lang="en-US" dirty="0"/>
              <a:t>Figure 3.5 plots </a:t>
            </a:r>
            <a:r>
              <a:rPr lang="en-US" i="1" dirty="0"/>
              <a:t>P as a function of R for various values of k. Suppose we have</a:t>
            </a:r>
          </a:p>
          <a:p>
            <a:r>
              <a:rPr lang="en-US" dirty="0"/>
              <a:t>a dictionary of 1 million words and we wish to have a 0.01 probability of rejecting a</a:t>
            </a:r>
          </a:p>
          <a:p>
            <a:r>
              <a:rPr lang="en-US" dirty="0"/>
              <a:t>password not in the dictionary. If we choose six hash functions, the required ratio</a:t>
            </a:r>
          </a:p>
          <a:p>
            <a:r>
              <a:rPr lang="en-US" dirty="0"/>
              <a:t>is </a:t>
            </a:r>
            <a:r>
              <a:rPr lang="en-US" i="1" dirty="0"/>
              <a:t>R =9.6. </a:t>
            </a:r>
            <a:r>
              <a:rPr lang="en-US" i="0" dirty="0"/>
              <a:t>Therefore, we need a hash table of 9.6 x10</a:t>
            </a:r>
            <a:r>
              <a:rPr lang="en-US" sz="1400" i="0" baseline="30000" dirty="0"/>
              <a:t>6</a:t>
            </a:r>
            <a:r>
              <a:rPr lang="en-US" i="0" dirty="0"/>
              <a:t> bits or about 1.2 MBytes</a:t>
            </a:r>
          </a:p>
          <a:p>
            <a:r>
              <a:rPr lang="en-US" dirty="0"/>
              <a:t>of storage. In contrast, storage of the entire dictionary would require on the order</a:t>
            </a:r>
          </a:p>
          <a:p>
            <a:r>
              <a:rPr lang="en-US" dirty="0"/>
              <a:t>of 8 MBytes. Thus, we achieve a compression of almost a factor of 7. Furthermore,</a:t>
            </a:r>
          </a:p>
          <a:p>
            <a:r>
              <a:rPr lang="en-US" dirty="0"/>
              <a:t>password checking involves the straightforward calculation of six hash functions</a:t>
            </a:r>
          </a:p>
          <a:p>
            <a:r>
              <a:rPr lang="en-US" dirty="0"/>
              <a:t>and is independent of the size of the dictionary, whereas with the use of the full</a:t>
            </a:r>
          </a:p>
          <a:p>
            <a:r>
              <a:rPr lang="en-US" dirty="0"/>
              <a:t>dictionary, there is substantial searching.</a:t>
            </a:r>
          </a:p>
        </p:txBody>
      </p:sp>
      <p:sp>
        <p:nvSpPr>
          <p:cNvPr id="51204" name="Slide Number Placeholder 3"/>
          <p:cNvSpPr>
            <a:spLocks noGrp="1"/>
          </p:cNvSpPr>
          <p:nvPr>
            <p:ph type="sldNum" sz="quarter" idx="5"/>
          </p:nvPr>
        </p:nvSpPr>
        <p:spPr>
          <a:noFill/>
        </p:spPr>
        <p:txBody>
          <a:bodyPr/>
          <a:lstStyle/>
          <a:p>
            <a:fld id="{35502AC1-C7DA-0245-BB84-0FE5DCDB34AB}" type="slidenum">
              <a:rPr lang="en-AU" smtClean="0"/>
              <a:pPr/>
              <a:t>24</a:t>
            </a:fld>
            <a:endParaRPr lang="en-AU" dirty="0"/>
          </a:p>
        </p:txBody>
      </p:sp>
    </p:spTree>
    <p:extLst>
      <p:ext uri="{BB962C8B-B14F-4D97-AF65-F5344CB8AC3E}">
        <p14:creationId xmlns:p14="http://schemas.microsoft.com/office/powerpoint/2010/main" val="34626393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p:spPr>
        <p:txBody>
          <a:bodyPr/>
          <a:lstStyle/>
          <a:p>
            <a:fld id="{82F16768-244D-C24A-BB64-B996A8720A13}" type="slidenum">
              <a:rPr lang="en-AU"/>
              <a:pPr/>
              <a:t>25</a:t>
            </a:fld>
            <a:endParaRPr lang="en-AU" dirty="0"/>
          </a:p>
        </p:txBody>
      </p:sp>
      <p:sp>
        <p:nvSpPr>
          <p:cNvPr id="53251" name="Rectangle 2"/>
          <p:cNvSpPr>
            <a:spLocks noGrp="1" noRot="1" noChangeAspect="1" noChangeArrowheads="1" noTextEdit="1"/>
          </p:cNvSpPr>
          <p:nvPr>
            <p:ph type="sldImg"/>
          </p:nvPr>
        </p:nvSpPr>
        <p:spPr>
          <a:ln/>
        </p:spPr>
      </p:sp>
      <p:sp>
        <p:nvSpPr>
          <p:cNvPr id="53252" name="Rectangle 3"/>
          <p:cNvSpPr>
            <a:spLocks noGrp="1" noChangeArrowheads="1"/>
          </p:cNvSpPr>
          <p:nvPr>
            <p:ph type="body" idx="1"/>
          </p:nvPr>
        </p:nvSpPr>
        <p:spPr>
          <a:noFill/>
          <a:ln/>
        </p:spPr>
        <p:txBody>
          <a:bodyPr/>
          <a:lstStyle/>
          <a:p>
            <a:r>
              <a:rPr lang="en-US" dirty="0"/>
              <a:t>Objects that a user possesses for the purpose of user authentication are called</a:t>
            </a:r>
          </a:p>
          <a:p>
            <a:r>
              <a:rPr lang="en-US" dirty="0"/>
              <a:t>tokens. In this section, we examine two types of tokens that are widely used; these</a:t>
            </a:r>
          </a:p>
          <a:p>
            <a:r>
              <a:rPr lang="en-US" dirty="0"/>
              <a:t>are cards that have the appearance and size of bank cards (see Table 3.3).</a:t>
            </a:r>
            <a:endParaRPr lang="en-US" dirty="0">
              <a:latin typeface="Times New Roman" pitchFamily="-110" charset="0"/>
            </a:endParaRPr>
          </a:p>
        </p:txBody>
      </p:sp>
    </p:spTree>
    <p:extLst>
      <p:ext uri="{BB962C8B-B14F-4D97-AF65-F5344CB8AC3E}">
        <p14:creationId xmlns:p14="http://schemas.microsoft.com/office/powerpoint/2010/main" val="26906719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fld id="{F2883B1A-6685-B346-9691-B9575FF86ECE}" type="slidenum">
              <a:rPr lang="en-AU"/>
              <a:pPr/>
              <a:t>26</a:t>
            </a:fld>
            <a:endParaRPr lang="en-AU" dirty="0"/>
          </a:p>
        </p:txBody>
      </p:sp>
      <p:sp>
        <p:nvSpPr>
          <p:cNvPr id="55299" name="Rectangle 2"/>
          <p:cNvSpPr>
            <a:spLocks noGrp="1" noRot="1" noChangeAspect="1" noChangeArrowheads="1" noTextEdit="1"/>
          </p:cNvSpPr>
          <p:nvPr>
            <p:ph type="sldImg"/>
          </p:nvPr>
        </p:nvSpPr>
        <p:spPr>
          <a:ln/>
        </p:spPr>
      </p:sp>
      <p:sp>
        <p:nvSpPr>
          <p:cNvPr id="55300" name="Rectangle 3"/>
          <p:cNvSpPr>
            <a:spLocks noGrp="1" noChangeArrowheads="1"/>
          </p:cNvSpPr>
          <p:nvPr>
            <p:ph type="body" idx="1"/>
          </p:nvPr>
        </p:nvSpPr>
        <p:spPr>
          <a:noFill/>
          <a:ln/>
        </p:spPr>
        <p:txBody>
          <a:bodyPr/>
          <a:lstStyle/>
          <a:p>
            <a:r>
              <a:rPr lang="en-US" b="0" dirty="0"/>
              <a:t>Memory cards can store but not process data. The most common such card is the</a:t>
            </a:r>
          </a:p>
          <a:p>
            <a:r>
              <a:rPr lang="en-US" b="0" dirty="0"/>
              <a:t>bank card with a magnetic stripe on the back. A magnetic stripe can store only a</a:t>
            </a:r>
          </a:p>
          <a:p>
            <a:r>
              <a:rPr lang="en-US" b="0" dirty="0"/>
              <a:t>simple security code, which can be read (and unfortunately reprogrammed) by</a:t>
            </a:r>
          </a:p>
          <a:p>
            <a:r>
              <a:rPr lang="en-US" b="0" dirty="0"/>
              <a:t>an inexpensive card reader. There are also memory cards that include an internal</a:t>
            </a:r>
          </a:p>
          <a:p>
            <a:r>
              <a:rPr lang="en-US" b="0" dirty="0"/>
              <a:t>electronic memory.</a:t>
            </a:r>
          </a:p>
          <a:p>
            <a:endParaRPr lang="en-US" b="0" dirty="0"/>
          </a:p>
          <a:p>
            <a:r>
              <a:rPr lang="en-US" b="0" dirty="0"/>
              <a:t>Memory cards can be used alone for physical access, such as a hotel room. For</a:t>
            </a:r>
          </a:p>
          <a:p>
            <a:r>
              <a:rPr lang="en-US" b="0" dirty="0"/>
              <a:t>computer user authentication, such cards are typically used with some form of password</a:t>
            </a:r>
          </a:p>
          <a:p>
            <a:r>
              <a:rPr lang="en-US" b="0" dirty="0"/>
              <a:t>or personal identification number (PIN). A typical application is an automatic</a:t>
            </a:r>
          </a:p>
          <a:p>
            <a:r>
              <a:rPr lang="en-US" b="0" dirty="0"/>
              <a:t>teller machine (ATM).</a:t>
            </a:r>
            <a:r>
              <a:rPr lang="en-US" b="0" baseline="0" dirty="0"/>
              <a:t> </a:t>
            </a:r>
            <a:r>
              <a:rPr lang="en-US" b="0" dirty="0"/>
              <a:t>The memory card, when combined with a PIN or password, provides significantly</a:t>
            </a:r>
          </a:p>
          <a:p>
            <a:r>
              <a:rPr lang="en-US" b="0" dirty="0"/>
              <a:t>greater security than a password alone. An adversary must gain physical</a:t>
            </a:r>
          </a:p>
          <a:p>
            <a:r>
              <a:rPr lang="en-US" b="0" dirty="0"/>
              <a:t>possession of the card (or be able to duplicate it) plus must gain knowledge of the</a:t>
            </a:r>
          </a:p>
          <a:p>
            <a:r>
              <a:rPr lang="en-US" b="0" dirty="0"/>
              <a:t>PIN. </a:t>
            </a:r>
            <a:r>
              <a:rPr lang="en-US" sz="1200" kern="1200" dirty="0">
                <a:solidFill>
                  <a:schemeClr val="tx1"/>
                </a:solidFill>
                <a:effectLst/>
                <a:latin typeface="Arial" pitchFamily="-110" charset="0"/>
                <a:ea typeface="ＭＳ Ｐゴシック" pitchFamily="-110" charset="-128"/>
                <a:cs typeface="ＭＳ Ｐゴシック" pitchFamily="-110" charset="-128"/>
              </a:rPr>
              <a:t> Among the potential drawbacks NIST SP 800-12 (</a:t>
            </a:r>
            <a:r>
              <a:rPr lang="en-US" sz="1200" i="1" kern="1200" dirty="0">
                <a:solidFill>
                  <a:schemeClr val="tx1"/>
                </a:solidFill>
                <a:effectLst/>
                <a:latin typeface="Arial" pitchFamily="-110" charset="0"/>
                <a:ea typeface="ＭＳ Ｐゴシック" pitchFamily="-110" charset="-128"/>
                <a:cs typeface="ＭＳ Ｐゴシック" pitchFamily="-110" charset="-128"/>
              </a:rPr>
              <a:t>An Introduction to Computer</a:t>
            </a:r>
          </a:p>
          <a:p>
            <a:r>
              <a:rPr lang="en-US" sz="1200" i="1" kern="1200" dirty="0">
                <a:solidFill>
                  <a:schemeClr val="tx1"/>
                </a:solidFill>
                <a:effectLst/>
                <a:latin typeface="Arial" pitchFamily="-110" charset="0"/>
                <a:ea typeface="ＭＳ Ｐゴシック" pitchFamily="-110" charset="-128"/>
                <a:cs typeface="ＭＳ Ｐゴシック" pitchFamily="-110" charset="-128"/>
              </a:rPr>
              <a:t>Security: The NIST Handbook </a:t>
            </a:r>
            <a:r>
              <a:rPr lang="en-US" sz="1200" kern="1200" dirty="0">
                <a:solidFill>
                  <a:schemeClr val="tx1"/>
                </a:solidFill>
                <a:effectLst/>
                <a:latin typeface="Arial" pitchFamily="-110" charset="0"/>
                <a:ea typeface="ＭＳ Ｐゴシック" pitchFamily="-110" charset="-128"/>
                <a:cs typeface="ＭＳ Ｐゴシック" pitchFamily="-110" charset="-128"/>
              </a:rPr>
              <a:t>, October 1995) notes the following:</a:t>
            </a:r>
          </a:p>
          <a:p>
            <a:endParaRPr lang="en-US" b="0" dirty="0"/>
          </a:p>
          <a:p>
            <a:r>
              <a:rPr lang="en-US" b="0" dirty="0"/>
              <a:t>• Requires special reader: This increases the cost of using the token and creates</a:t>
            </a:r>
          </a:p>
          <a:p>
            <a:r>
              <a:rPr lang="en-US" b="0" dirty="0"/>
              <a:t>the requirement to maintain the security of the reader’s hardware and software.</a:t>
            </a:r>
          </a:p>
          <a:p>
            <a:endParaRPr lang="en-US" b="0" dirty="0"/>
          </a:p>
          <a:p>
            <a:r>
              <a:rPr lang="en-US" b="0" dirty="0"/>
              <a:t>• Token loss: A lost token temporarily prevents its owner from gaining system</a:t>
            </a:r>
          </a:p>
          <a:p>
            <a:r>
              <a:rPr lang="en-US" b="0" dirty="0"/>
              <a:t>access. Thus there is an administrative cost in replacing the lost token. In addition,</a:t>
            </a:r>
          </a:p>
          <a:p>
            <a:r>
              <a:rPr lang="en-US" b="0" dirty="0"/>
              <a:t>if the token is found, stolen, or forged, then an adversary now need only</a:t>
            </a:r>
          </a:p>
          <a:p>
            <a:r>
              <a:rPr lang="en-US" b="0" dirty="0"/>
              <a:t>determine the PIN to gain unauthorized access.</a:t>
            </a:r>
          </a:p>
          <a:p>
            <a:endParaRPr lang="en-US" b="0" dirty="0"/>
          </a:p>
          <a:p>
            <a:r>
              <a:rPr lang="en-US" b="0" dirty="0"/>
              <a:t>• User dissatisfaction: Although users may have no difficulty in accepting the</a:t>
            </a:r>
          </a:p>
          <a:p>
            <a:r>
              <a:rPr lang="en-US" b="0" dirty="0"/>
              <a:t>use of a memory card for ATM access, its use for computer access may be</a:t>
            </a:r>
          </a:p>
          <a:p>
            <a:r>
              <a:rPr lang="en-US" b="0" dirty="0"/>
              <a:t>deemed inconvenient.</a:t>
            </a:r>
            <a:endParaRPr lang="en-US" b="0" dirty="0">
              <a:latin typeface="Times New Roman" pitchFamily="-110" charset="0"/>
            </a:endParaRPr>
          </a:p>
        </p:txBody>
      </p:sp>
    </p:spTree>
    <p:extLst>
      <p:ext uri="{BB962C8B-B14F-4D97-AF65-F5344CB8AC3E}">
        <p14:creationId xmlns:p14="http://schemas.microsoft.com/office/powerpoint/2010/main" val="26018170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p>
            <a:fld id="{3AA801DF-7CDF-0149-8CF3-685900F808C1}" type="slidenum">
              <a:rPr lang="en-AU"/>
              <a:pPr/>
              <a:t>27</a:t>
            </a:fld>
            <a:endParaRPr lang="en-AU" dirty="0"/>
          </a:p>
        </p:txBody>
      </p:sp>
      <p:sp>
        <p:nvSpPr>
          <p:cNvPr id="57347" name="Rectangle 2"/>
          <p:cNvSpPr>
            <a:spLocks noGrp="1" noRot="1" noChangeAspect="1" noChangeArrowheads="1" noTextEdit="1"/>
          </p:cNvSpPr>
          <p:nvPr>
            <p:ph type="sldImg"/>
          </p:nvPr>
        </p:nvSpPr>
        <p:spPr>
          <a:ln/>
        </p:spPr>
      </p:sp>
      <p:sp>
        <p:nvSpPr>
          <p:cNvPr id="57348" name="Rectangle 3"/>
          <p:cNvSpPr>
            <a:spLocks noGrp="1" noChangeArrowheads="1"/>
          </p:cNvSpPr>
          <p:nvPr>
            <p:ph type="body" idx="1"/>
          </p:nvPr>
        </p:nvSpPr>
        <p:spPr>
          <a:noFill/>
          <a:ln/>
        </p:spPr>
        <p:txBody>
          <a:bodyPr/>
          <a:lstStyle/>
          <a:p>
            <a:r>
              <a:rPr lang="en-US" b="0" dirty="0"/>
              <a:t>A wide variety of devices qualify as smart tokens. These can be categorized along</a:t>
            </a:r>
          </a:p>
          <a:p>
            <a:r>
              <a:rPr lang="en-US" b="0" dirty="0"/>
              <a:t>three dimensions that are not mutually exclusive:</a:t>
            </a:r>
          </a:p>
          <a:p>
            <a:endParaRPr lang="en-US" b="0" dirty="0"/>
          </a:p>
          <a:p>
            <a:r>
              <a:rPr lang="en-US" b="0" dirty="0"/>
              <a:t>• Physical characteristics: Smart tokens include an embedded microprocessor.</a:t>
            </a:r>
          </a:p>
          <a:p>
            <a:r>
              <a:rPr lang="en-US" b="0" dirty="0"/>
              <a:t>A smart token that looks like a bank card is called a smart card. Other smart</a:t>
            </a:r>
          </a:p>
          <a:p>
            <a:r>
              <a:rPr lang="en-US" b="0" dirty="0"/>
              <a:t>tokens can look like calculators, keys, or other small portable objects.</a:t>
            </a:r>
          </a:p>
          <a:p>
            <a:endParaRPr lang="en-US" b="0" dirty="0"/>
          </a:p>
          <a:p>
            <a:r>
              <a:rPr lang="en-US" b="0" dirty="0"/>
              <a:t>• User</a:t>
            </a:r>
            <a:r>
              <a:rPr lang="en-US" b="0" baseline="0" dirty="0"/>
              <a:t> i</a:t>
            </a:r>
            <a:r>
              <a:rPr lang="en-US" b="0" dirty="0"/>
              <a:t>nterface: Manual interfaces include a keypad and display for human/token</a:t>
            </a:r>
          </a:p>
          <a:p>
            <a:r>
              <a:rPr lang="en-US" b="0" dirty="0"/>
              <a:t>interaction. </a:t>
            </a:r>
          </a:p>
          <a:p>
            <a:endParaRPr lang="en-US" b="0" dirty="0"/>
          </a:p>
          <a:p>
            <a:r>
              <a:rPr lang="en-US" sz="1200" kern="1200" dirty="0">
                <a:solidFill>
                  <a:schemeClr val="tx1"/>
                </a:solidFill>
                <a:effectLst/>
                <a:latin typeface="Arial" pitchFamily="-110" charset="0"/>
                <a:ea typeface="ＭＳ Ｐゴシック" pitchFamily="-110" charset="-128"/>
                <a:cs typeface="ＭＳ Ｐゴシック" pitchFamily="-110" charset="-128"/>
              </a:rPr>
              <a:t> Electronic interface: A smart card or other token requires an electronic interface</a:t>
            </a:r>
          </a:p>
          <a:p>
            <a:r>
              <a:rPr lang="en-US" sz="1200" kern="1200" dirty="0">
                <a:solidFill>
                  <a:schemeClr val="tx1"/>
                </a:solidFill>
                <a:effectLst/>
                <a:latin typeface="Arial" pitchFamily="-110" charset="0"/>
                <a:ea typeface="ＭＳ Ｐゴシック" pitchFamily="-110" charset="-128"/>
                <a:cs typeface="ＭＳ Ｐゴシック" pitchFamily="-110" charset="-128"/>
              </a:rPr>
              <a:t>to communicate with a compatible reader/writer. A card may have one or</a:t>
            </a:r>
          </a:p>
          <a:p>
            <a:r>
              <a:rPr lang="en-US" sz="1200" kern="1200" dirty="0">
                <a:solidFill>
                  <a:schemeClr val="tx1"/>
                </a:solidFill>
                <a:effectLst/>
                <a:latin typeface="Arial" pitchFamily="-110" charset="0"/>
                <a:ea typeface="ＭＳ Ｐゴシック" pitchFamily="-110" charset="-128"/>
                <a:cs typeface="ＭＳ Ｐゴシック" pitchFamily="-110" charset="-128"/>
              </a:rPr>
              <a:t>both of the following types of interface:</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Contact: A contact smart card must be inserted into a smart card reader</a:t>
            </a:r>
          </a:p>
          <a:p>
            <a:r>
              <a:rPr lang="en-US" sz="1200" kern="1200" dirty="0">
                <a:solidFill>
                  <a:schemeClr val="tx1"/>
                </a:solidFill>
                <a:effectLst/>
                <a:latin typeface="Arial" pitchFamily="-110" charset="0"/>
                <a:ea typeface="ＭＳ Ｐゴシック" pitchFamily="-110" charset="-128"/>
                <a:cs typeface="ＭＳ Ｐゴシック" pitchFamily="-110" charset="-128"/>
              </a:rPr>
              <a:t>with a direct connection to a conductive contact plate on the surface of the</a:t>
            </a:r>
          </a:p>
          <a:p>
            <a:r>
              <a:rPr lang="en-US" sz="1200" kern="1200" dirty="0">
                <a:solidFill>
                  <a:schemeClr val="tx1"/>
                </a:solidFill>
                <a:effectLst/>
                <a:latin typeface="Arial" pitchFamily="-110" charset="0"/>
                <a:ea typeface="ＭＳ Ｐゴシック" pitchFamily="-110" charset="-128"/>
                <a:cs typeface="ＭＳ Ｐゴシック" pitchFamily="-110" charset="-128"/>
              </a:rPr>
              <a:t>card (typically gold plated). Transmission of commands, data, and card status</a:t>
            </a:r>
          </a:p>
          <a:p>
            <a:r>
              <a:rPr lang="en-US" sz="1200" kern="1200" dirty="0">
                <a:solidFill>
                  <a:schemeClr val="tx1"/>
                </a:solidFill>
                <a:effectLst/>
                <a:latin typeface="Arial" pitchFamily="-110" charset="0"/>
                <a:ea typeface="ＭＳ Ｐゴシック" pitchFamily="-110" charset="-128"/>
                <a:cs typeface="ＭＳ Ｐゴシック" pitchFamily="-110" charset="-128"/>
              </a:rPr>
              <a:t>takes place over these physical contact points.</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Contactless: A contactless card requires only close proximity to a reader.</a:t>
            </a:r>
          </a:p>
          <a:p>
            <a:r>
              <a:rPr lang="en-US" sz="1200" kern="1200" dirty="0">
                <a:solidFill>
                  <a:schemeClr val="tx1"/>
                </a:solidFill>
                <a:effectLst/>
                <a:latin typeface="Arial" pitchFamily="-110" charset="0"/>
                <a:ea typeface="ＭＳ Ｐゴシック" pitchFamily="-110" charset="-128"/>
                <a:cs typeface="ＭＳ Ｐゴシック" pitchFamily="-110" charset="-128"/>
              </a:rPr>
              <a:t>Both the reader and the card have an antenna, and the two communicate</a:t>
            </a:r>
          </a:p>
          <a:p>
            <a:r>
              <a:rPr lang="en-US" sz="1200" kern="1200" dirty="0">
                <a:solidFill>
                  <a:schemeClr val="tx1"/>
                </a:solidFill>
                <a:effectLst/>
                <a:latin typeface="Arial" pitchFamily="-110" charset="0"/>
                <a:ea typeface="ＭＳ Ｐゴシック" pitchFamily="-110" charset="-128"/>
                <a:cs typeface="ＭＳ Ｐゴシック" pitchFamily="-110" charset="-128"/>
              </a:rPr>
              <a:t>using radio frequencies. Most contactless cards also derive power for the</a:t>
            </a:r>
          </a:p>
          <a:p>
            <a:r>
              <a:rPr lang="en-US" sz="1200" kern="1200" dirty="0">
                <a:solidFill>
                  <a:schemeClr val="tx1"/>
                </a:solidFill>
                <a:effectLst/>
                <a:latin typeface="Arial" pitchFamily="-110" charset="0"/>
                <a:ea typeface="ＭＳ Ｐゴシック" pitchFamily="-110" charset="-128"/>
                <a:cs typeface="ＭＳ Ｐゴシック" pitchFamily="-110" charset="-128"/>
              </a:rPr>
              <a:t>internal chip from this electromagnetic signal. The range is typically one-half</a:t>
            </a:r>
          </a:p>
          <a:p>
            <a:r>
              <a:rPr lang="en-US" sz="1200" kern="1200" dirty="0">
                <a:solidFill>
                  <a:schemeClr val="tx1"/>
                </a:solidFill>
                <a:effectLst/>
                <a:latin typeface="Arial" pitchFamily="-110" charset="0"/>
                <a:ea typeface="ＭＳ Ｐゴシック" pitchFamily="-110" charset="-128"/>
                <a:cs typeface="ＭＳ Ｐゴシック" pitchFamily="-110" charset="-128"/>
              </a:rPr>
              <a:t>to three inches for non-battery-powered cards, ideal for applications such as</a:t>
            </a:r>
          </a:p>
          <a:p>
            <a:r>
              <a:rPr lang="en-US" sz="1200" kern="1200" dirty="0">
                <a:solidFill>
                  <a:schemeClr val="tx1"/>
                </a:solidFill>
                <a:effectLst/>
                <a:latin typeface="Arial" pitchFamily="-110" charset="0"/>
                <a:ea typeface="ＭＳ Ｐゴシック" pitchFamily="-110" charset="-128"/>
                <a:cs typeface="ＭＳ Ｐゴシック" pitchFamily="-110" charset="-128"/>
              </a:rPr>
              <a:t>building entry and payment that require a very fast card interface.</a:t>
            </a:r>
          </a:p>
          <a:p>
            <a:endParaRPr lang="en-US" b="0" dirty="0"/>
          </a:p>
          <a:p>
            <a:r>
              <a:rPr lang="en-US" b="0" dirty="0"/>
              <a:t>• Authentication protocol: The purpose of a smart token is to provide a means</a:t>
            </a:r>
          </a:p>
          <a:p>
            <a:r>
              <a:rPr lang="en-US" b="0" dirty="0"/>
              <a:t>for user authentication. We can classify the authentication protocols used with</a:t>
            </a:r>
          </a:p>
          <a:p>
            <a:r>
              <a:rPr lang="en-US" b="0" dirty="0"/>
              <a:t>smart tokens into three categories:</a:t>
            </a:r>
          </a:p>
          <a:p>
            <a:endParaRPr lang="en-US" b="0" dirty="0"/>
          </a:p>
          <a:p>
            <a:r>
              <a:rPr lang="en-US" b="0" dirty="0"/>
              <a:t>— Static: With a static protocol, the user authenticates himself or herself</a:t>
            </a:r>
          </a:p>
          <a:p>
            <a:r>
              <a:rPr lang="en-US" b="0" dirty="0"/>
              <a:t>to the token and then the token authenticates the user to the computer.</a:t>
            </a:r>
          </a:p>
          <a:p>
            <a:r>
              <a:rPr lang="en-US" b="0" dirty="0"/>
              <a:t>The latter half of this protocol is similar to the operation of a memory</a:t>
            </a:r>
          </a:p>
          <a:p>
            <a:r>
              <a:rPr lang="en-US" b="0" dirty="0"/>
              <a:t>token.</a:t>
            </a:r>
          </a:p>
          <a:p>
            <a:endParaRPr lang="en-US" b="0" dirty="0"/>
          </a:p>
          <a:p>
            <a:r>
              <a:rPr lang="en-US" b="0" dirty="0"/>
              <a:t>— Dynamic password generator: In this case, the token generates a unique</a:t>
            </a:r>
          </a:p>
          <a:p>
            <a:r>
              <a:rPr lang="en-US" b="0" dirty="0"/>
              <a:t>password periodically (e.g., every minute). This password is then entered</a:t>
            </a:r>
          </a:p>
          <a:p>
            <a:r>
              <a:rPr lang="en-US" b="0" dirty="0"/>
              <a:t>into the computer system for authentication, either manually by the user or</a:t>
            </a:r>
          </a:p>
          <a:p>
            <a:r>
              <a:rPr lang="en-US" b="0" dirty="0"/>
              <a:t>electronically via the token. The token and the computer system must be</a:t>
            </a:r>
          </a:p>
          <a:p>
            <a:r>
              <a:rPr lang="en-US" b="0" dirty="0"/>
              <a:t>initialized and kept synchronized so that the computer knows the password</a:t>
            </a:r>
          </a:p>
          <a:p>
            <a:r>
              <a:rPr lang="en-US" b="0" dirty="0"/>
              <a:t>that is current for this token.</a:t>
            </a:r>
          </a:p>
          <a:p>
            <a:endParaRPr lang="en-US" b="0" dirty="0"/>
          </a:p>
          <a:p>
            <a:r>
              <a:rPr lang="en-US" b="0" dirty="0"/>
              <a:t>— Challenge-response: In this case, the computer system generates a challenge,</a:t>
            </a:r>
          </a:p>
          <a:p>
            <a:r>
              <a:rPr lang="en-US" b="0" dirty="0"/>
              <a:t>such as a random string of numbers. The smart token generates a response</a:t>
            </a:r>
          </a:p>
          <a:p>
            <a:r>
              <a:rPr lang="en-US" b="0" dirty="0"/>
              <a:t>based on the challenge. For example, public-key cryptography could be used</a:t>
            </a:r>
          </a:p>
          <a:p>
            <a:r>
              <a:rPr lang="en-US" b="0" dirty="0"/>
              <a:t>and the token could encrypt the challenge string with the token’s private key.</a:t>
            </a:r>
            <a:endParaRPr lang="en-US" b="0" dirty="0">
              <a:latin typeface="Times New Roman" pitchFamily="-110" charset="0"/>
            </a:endParaRPr>
          </a:p>
        </p:txBody>
      </p:sp>
    </p:spTree>
    <p:extLst>
      <p:ext uri="{BB962C8B-B14F-4D97-AF65-F5344CB8AC3E}">
        <p14:creationId xmlns:p14="http://schemas.microsoft.com/office/powerpoint/2010/main" val="24775797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p>
            <a:fld id="{3AA801DF-7CDF-0149-8CF3-685900F808C1}" type="slidenum">
              <a:rPr lang="en-AU"/>
              <a:pPr/>
              <a:t>28</a:t>
            </a:fld>
            <a:endParaRPr lang="en-AU" dirty="0"/>
          </a:p>
        </p:txBody>
      </p:sp>
      <p:sp>
        <p:nvSpPr>
          <p:cNvPr id="57347" name="Rectangle 2"/>
          <p:cNvSpPr>
            <a:spLocks noGrp="1" noRot="1" noChangeAspect="1" noChangeArrowheads="1" noTextEdit="1"/>
          </p:cNvSpPr>
          <p:nvPr>
            <p:ph type="sldImg"/>
          </p:nvPr>
        </p:nvSpPr>
        <p:spPr>
          <a:ln/>
        </p:spPr>
      </p:sp>
      <p:sp>
        <p:nvSpPr>
          <p:cNvPr id="57348"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For user authentication the most important category of smart token is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smart card, which has the appearance of a credit card, has an electronic interface,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may use any of the type of protocols just described. The remainder of this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section discusses smart cards.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smart card contains within it an entire microprocessor, including processor,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memory, and I/O ports. Some versions incorporate a special co-processing circuit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cryptographic operation to speed the task of encoding and decoding messages or generating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digital signatures to validate the information transferred. In some cards,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I/O ports are directly accessible by a compatible reader by means of exposed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electrical contacts. Other cards rely instead on an embedded antenna for wireless communication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with the reader.</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typical smart card includes three types of memory. Read-only memory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(ROM) stores data that does not change during the card’s life, such as the card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number and the cardholder’s name. Electrically erasable programmable ROM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(EEPROM) holds application data and programs, such as the protocols that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card can execute. It also holds data that may vary with time. For example, in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telephone card, the EEPROM holds the talk time remaining. Random access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memory (RAM) holds temporary data generated when applications are executed.</a:t>
            </a:r>
            <a:endParaRPr lang="en-US" dirty="0">
              <a:latin typeface="Times New Roman" pitchFamily="-110" charset="0"/>
            </a:endParaRPr>
          </a:p>
          <a:p>
            <a:endParaRPr lang="en-US" b="0" dirty="0">
              <a:latin typeface="Times New Roman" pitchFamily="-110" charset="0"/>
            </a:endParaRPr>
          </a:p>
        </p:txBody>
      </p:sp>
    </p:spTree>
    <p:extLst>
      <p:ext uri="{BB962C8B-B14F-4D97-AF65-F5344CB8AC3E}">
        <p14:creationId xmlns:p14="http://schemas.microsoft.com/office/powerpoint/2010/main" val="249951828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p:cNvSpPr>
          <p:nvPr>
            <p:ph type="sldImg"/>
          </p:nvPr>
        </p:nvSpPr>
        <p:spPr>
          <a:ln/>
        </p:spPr>
      </p:sp>
      <p:sp>
        <p:nvSpPr>
          <p:cNvPr id="61443" name="Notes Placeholder 2"/>
          <p:cNvSpPr>
            <a:spLocks noGrp="1"/>
          </p:cNvSpPr>
          <p:nvPr>
            <p:ph type="body" idx="1"/>
          </p:nvPr>
        </p:nvSpPr>
        <p:spPr>
          <a:noFill/>
          <a:ln/>
        </p:spPr>
        <p:txBody>
          <a:bodyPr/>
          <a:lstStyle/>
          <a:p>
            <a:r>
              <a:rPr lang="en-US" dirty="0"/>
              <a:t>Figure 3.6 illustrates the typical interaction between a smart card and a</a:t>
            </a:r>
          </a:p>
          <a:p>
            <a:r>
              <a:rPr lang="en-US" dirty="0"/>
              <a:t>reader or computer system. Each time the card is inserted into a reader, a reset is</a:t>
            </a:r>
          </a:p>
          <a:p>
            <a:r>
              <a:rPr lang="en-US" dirty="0"/>
              <a:t>initiated by the reader to initialize parameters such as clock value. After the reset</a:t>
            </a:r>
          </a:p>
          <a:p>
            <a:r>
              <a:rPr lang="en-US" dirty="0"/>
              <a:t>function is performed, the card responds with answer to reset (ATR) message.</a:t>
            </a:r>
          </a:p>
          <a:p>
            <a:r>
              <a:rPr lang="en-US" dirty="0"/>
              <a:t>This message defines the parameters and protocols that the card can use and the</a:t>
            </a:r>
          </a:p>
          <a:p>
            <a:r>
              <a:rPr lang="en-US" dirty="0"/>
              <a:t>functions it can perform. The terminal may be able to change the protocol used</a:t>
            </a:r>
          </a:p>
          <a:p>
            <a:r>
              <a:rPr lang="en-US" dirty="0"/>
              <a:t>and other parameters via a protocol type selection (PTS) command. The cards</a:t>
            </a:r>
          </a:p>
          <a:p>
            <a:r>
              <a:rPr lang="en-US" dirty="0"/>
              <a:t>PTS response confirms the protocols and parameters to be used. The terminal</a:t>
            </a:r>
          </a:p>
          <a:p>
            <a:r>
              <a:rPr lang="en-US" dirty="0"/>
              <a:t>and card can now execute the protocol to perform the desired application.</a:t>
            </a:r>
          </a:p>
        </p:txBody>
      </p:sp>
      <p:sp>
        <p:nvSpPr>
          <p:cNvPr id="61444" name="Slide Number Placeholder 3"/>
          <p:cNvSpPr>
            <a:spLocks noGrp="1"/>
          </p:cNvSpPr>
          <p:nvPr>
            <p:ph type="sldNum" sz="quarter" idx="5"/>
          </p:nvPr>
        </p:nvSpPr>
        <p:spPr>
          <a:noFill/>
        </p:spPr>
        <p:txBody>
          <a:bodyPr/>
          <a:lstStyle/>
          <a:p>
            <a:fld id="{55FDA291-7D6E-AE47-AF34-6E2BC441D03E}" type="slidenum">
              <a:rPr lang="en-AU" smtClean="0"/>
              <a:pPr/>
              <a:t>29</a:t>
            </a:fld>
            <a:endParaRPr lang="en-AU" dirty="0"/>
          </a:p>
        </p:txBody>
      </p:sp>
    </p:spTree>
    <p:extLst>
      <p:ext uri="{BB962C8B-B14F-4D97-AF65-F5344CB8AC3E}">
        <p14:creationId xmlns:p14="http://schemas.microsoft.com/office/powerpoint/2010/main" val="300135340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An application of increasing importance is the use of a smart card as a national identity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card for citizens. A national electronic identity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card can serve the same purposes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as other national ID cards, and similar cards such as a driver’s license, for access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government and commercial services. In addition, an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card can provide stronger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proof of identity and be used in a wider variety of applications. In effect, an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card 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smart card that has been verified by the national government as valid and authentic.</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One of the most recent and most advanced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deployments is the German</a:t>
            </a:r>
          </a:p>
          <a:p>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card </a:t>
            </a:r>
            <a:r>
              <a:rPr lang="en-US" sz="1200" b="0" i="1" u="none" strike="noStrike" kern="1200" baseline="0" dirty="0" err="1">
                <a:solidFill>
                  <a:schemeClr val="tx1"/>
                </a:solidFill>
                <a:latin typeface="Arial" pitchFamily="-110" charset="0"/>
                <a:ea typeface="ＭＳ Ｐゴシック" pitchFamily="-110" charset="-128"/>
                <a:cs typeface="ＭＳ Ｐゴシック" pitchFamily="-110" charset="-128"/>
              </a:rPr>
              <a:t>neuer</a:t>
            </a:r>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0" i="1" u="none" strike="noStrike" kern="1200" baseline="0" dirty="0" err="1">
                <a:solidFill>
                  <a:schemeClr val="tx1"/>
                </a:solidFill>
                <a:latin typeface="Arial" pitchFamily="-110" charset="0"/>
                <a:ea typeface="ＭＳ Ｐゴシック" pitchFamily="-110" charset="-128"/>
                <a:cs typeface="ＭＳ Ｐゴシック" pitchFamily="-110" charset="-128"/>
              </a:rPr>
              <a:t>Personalausweis</a:t>
            </a:r>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[POLL12]. The card has human-readable data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printed on its surface, including the following:</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Personal data:  Such as name, date of birth, and address; this is the type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printed information found on passports and driver’s licenses.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Document number:  An alphanumerical nine-character unique identifier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each card.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Card access number (CAN):  A six-digit decimal random number printed 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face of the card. This is used as a password, as explained subsequently.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Machine readable zone (MRZ):  Three lines of human- and machine-readable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text on the back of the card. This may also be used as a password.</a:t>
            </a:r>
            <a:endParaRPr lang="en-US" dirty="0"/>
          </a:p>
        </p:txBody>
      </p:sp>
      <p:sp>
        <p:nvSpPr>
          <p:cNvPr id="4" name="Slide Number Placeholder 3"/>
          <p:cNvSpPr>
            <a:spLocks noGrp="1"/>
          </p:cNvSpPr>
          <p:nvPr>
            <p:ph type="sldNum" sz="quarter" idx="10"/>
          </p:nvPr>
        </p:nvSpPr>
        <p:spPr/>
        <p:txBody>
          <a:bodyPr/>
          <a:lstStyle/>
          <a:p>
            <a:pPr>
              <a:defRPr/>
            </a:pPr>
            <a:fld id="{596B4704-35C5-FE4A-8DDF-C541CD54E575}" type="slidenum">
              <a:rPr lang="en-AU" smtClean="0"/>
              <a:pPr>
                <a:defRPr/>
              </a:pPr>
              <a:t>30</a:t>
            </a:fld>
            <a:endParaRPr lang="en-AU" dirty="0"/>
          </a:p>
        </p:txBody>
      </p:sp>
    </p:spTree>
    <p:extLst>
      <p:ext uri="{BB962C8B-B14F-4D97-AF65-F5344CB8AC3E}">
        <p14:creationId xmlns:p14="http://schemas.microsoft.com/office/powerpoint/2010/main" val="36995396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p:cNvSpPr>
            <a:spLocks noGrp="1" noChangeArrowheads="1"/>
          </p:cNvSpPr>
          <p:nvPr>
            <p:ph type="sldNum" sz="quarter" idx="5"/>
          </p:nvPr>
        </p:nvSpPr>
        <p:spPr>
          <a:noFill/>
        </p:spPr>
        <p:txBody>
          <a:bodyPr/>
          <a:lstStyle/>
          <a:p>
            <a:fld id="{43DC452E-A0ED-BE41-B448-B29A356FBA95}" type="slidenum">
              <a:rPr lang="en-AU"/>
              <a:pPr/>
              <a:t>3</a:t>
            </a:fld>
            <a:endParaRPr lang="en-AU" dirty="0"/>
          </a:p>
        </p:txBody>
      </p:sp>
      <p:sp>
        <p:nvSpPr>
          <p:cNvPr id="20483" name="Rectangle 2"/>
          <p:cNvSpPr>
            <a:spLocks noGrp="1" noRot="1" noChangeAspect="1" noChangeArrowheads="1" noTextEdit="1"/>
          </p:cNvSpPr>
          <p:nvPr>
            <p:ph type="sldImg"/>
          </p:nvPr>
        </p:nvSpPr>
        <p:spPr>
          <a:ln/>
        </p:spPr>
      </p:sp>
      <p:sp>
        <p:nvSpPr>
          <p:cNvPr id="20484" name="Rectangle 3"/>
          <p:cNvSpPr>
            <a:spLocks noGrp="1" noChangeArrowheads="1"/>
          </p:cNvSpPr>
          <p:nvPr>
            <p:ph type="body" idx="1"/>
          </p:nvPr>
        </p:nvSpPr>
        <p:spPr>
          <a:noFill/>
          <a:ln/>
        </p:spPr>
        <p:txBody>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 NIST SP 800-63-3 (Digital Authentication Guideline , October 2016) defines digital</a:t>
            </a:r>
          </a:p>
          <a:p>
            <a:r>
              <a:rPr lang="en-US" sz="1200" kern="1200" dirty="0">
                <a:solidFill>
                  <a:schemeClr val="tx1"/>
                </a:solidFill>
                <a:effectLst/>
                <a:latin typeface="Arial" pitchFamily="-110" charset="0"/>
                <a:ea typeface="ＭＳ Ｐゴシック" pitchFamily="-110" charset="-128"/>
                <a:cs typeface="ＭＳ Ｐゴシック" pitchFamily="-110" charset="-128"/>
              </a:rPr>
              <a:t>user authentication as the process of establishing confidence in user identities</a:t>
            </a:r>
          </a:p>
          <a:p>
            <a:r>
              <a:rPr lang="en-US" sz="1200" kern="1200" dirty="0">
                <a:solidFill>
                  <a:schemeClr val="tx1"/>
                </a:solidFill>
                <a:effectLst/>
                <a:latin typeface="Arial" pitchFamily="-110" charset="0"/>
                <a:ea typeface="ＭＳ Ｐゴシック" pitchFamily="-110" charset="-128"/>
                <a:cs typeface="ＭＳ Ｐゴシック" pitchFamily="-110" charset="-128"/>
              </a:rPr>
              <a:t>that are presented electronically to an information system. Systems can use the</a:t>
            </a:r>
          </a:p>
          <a:p>
            <a:r>
              <a:rPr lang="en-US" sz="1200" kern="1200" dirty="0">
                <a:solidFill>
                  <a:schemeClr val="tx1"/>
                </a:solidFill>
                <a:effectLst/>
                <a:latin typeface="Arial" pitchFamily="-110" charset="0"/>
                <a:ea typeface="ＭＳ Ｐゴシック" pitchFamily="-110" charset="-128"/>
                <a:cs typeface="ＭＳ Ｐゴシック" pitchFamily="-110" charset="-128"/>
              </a:rPr>
              <a:t>authenticated identity to determine if the authenticated individual is authorized</a:t>
            </a:r>
          </a:p>
          <a:p>
            <a:r>
              <a:rPr lang="en-US" sz="1200" kern="1200" dirty="0">
                <a:solidFill>
                  <a:schemeClr val="tx1"/>
                </a:solidFill>
                <a:effectLst/>
                <a:latin typeface="Arial" pitchFamily="-110" charset="0"/>
                <a:ea typeface="ＭＳ Ｐゴシック" pitchFamily="-110" charset="-128"/>
                <a:cs typeface="ＭＳ Ｐゴシック" pitchFamily="-110" charset="-128"/>
              </a:rPr>
              <a:t>to perform particular functions, such as database transactions or access to system</a:t>
            </a:r>
          </a:p>
          <a:p>
            <a:r>
              <a:rPr lang="en-US" sz="1200" kern="1200" dirty="0">
                <a:solidFill>
                  <a:schemeClr val="tx1"/>
                </a:solidFill>
                <a:effectLst/>
                <a:latin typeface="Arial" pitchFamily="-110" charset="0"/>
                <a:ea typeface="ＭＳ Ｐゴシック" pitchFamily="-110" charset="-128"/>
                <a:cs typeface="ＭＳ Ｐゴシック" pitchFamily="-110" charset="-128"/>
              </a:rPr>
              <a:t>resources. In many cases, the authentication and transaction, or other authorized</a:t>
            </a:r>
          </a:p>
          <a:p>
            <a:r>
              <a:rPr lang="en-US" sz="1200" kern="1200" dirty="0">
                <a:solidFill>
                  <a:schemeClr val="tx1"/>
                </a:solidFill>
                <a:effectLst/>
                <a:latin typeface="Arial" pitchFamily="-110" charset="0"/>
                <a:ea typeface="ＭＳ Ｐゴシック" pitchFamily="-110" charset="-128"/>
                <a:cs typeface="ＭＳ Ｐゴシック" pitchFamily="-110" charset="-128"/>
              </a:rPr>
              <a:t>function, take place across an open network such as the Internet. Equally authentication</a:t>
            </a:r>
          </a:p>
          <a:p>
            <a:r>
              <a:rPr lang="en-US" sz="1200" kern="1200" dirty="0">
                <a:solidFill>
                  <a:schemeClr val="tx1"/>
                </a:solidFill>
                <a:effectLst/>
                <a:latin typeface="Arial" pitchFamily="-110" charset="0"/>
                <a:ea typeface="ＭＳ Ｐゴシック" pitchFamily="-110" charset="-128"/>
                <a:cs typeface="ＭＳ Ｐゴシック" pitchFamily="-110" charset="-128"/>
              </a:rPr>
              <a:t>and subsequent authorization can take place locally, such as across a local</a:t>
            </a:r>
          </a:p>
          <a:p>
            <a:r>
              <a:rPr lang="en-US" sz="1200" kern="1200" dirty="0">
                <a:solidFill>
                  <a:schemeClr val="tx1"/>
                </a:solidFill>
                <a:effectLst/>
                <a:latin typeface="Arial" pitchFamily="-110" charset="0"/>
                <a:ea typeface="ＭＳ Ｐゴシック" pitchFamily="-110" charset="-128"/>
                <a:cs typeface="ＭＳ Ｐゴシック" pitchFamily="-110" charset="-128"/>
              </a:rPr>
              <a:t>area network.</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259037925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card has the following three separate electronic functions,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each with its own protected dataset (Table 3.4):</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ePass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This function is reserved for government use and stores a digital representation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the cardholder’s identity. This function is similar to, and may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 used for, an electronic passport. Other government services may also use</a:t>
            </a:r>
          </a:p>
          <a:p>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ePass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ePass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function must be implemented on the card.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This function is for general-purpose use in a variety of government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commercial applications.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function stores an identity record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authorized service can access with cardholder permission. Citizens choose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whether they want this function activated.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eSign</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This optional function stores a private key and a certificate verifying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key; it is used for generating a digital signature. A private sector trust center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issues the certificate.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ePass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function is an offline function. That is, it is not used over a network</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but is used in a situation where the cardholder presents the card for a particular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service at that location, such as going through a passport control checkpoint.</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function can be used for both online and offline services. An example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an offline use is an inspection system. An inspection system is a terminal for law</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enforcement checks, for example, by police or border control officers. An inspection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system can read identifying information of the cardholder as well as biometric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information stored on the card, such as facial image and fingerprints. The biometric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information can be used to verify that the individual in possession of the card is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actual cardholder.</a:t>
            </a:r>
            <a:endParaRPr lang="en-US" dirty="0"/>
          </a:p>
        </p:txBody>
      </p:sp>
      <p:sp>
        <p:nvSpPr>
          <p:cNvPr id="4" name="Slide Number Placeholder 3"/>
          <p:cNvSpPr>
            <a:spLocks noGrp="1"/>
          </p:cNvSpPr>
          <p:nvPr>
            <p:ph type="sldNum" sz="quarter" idx="10"/>
          </p:nvPr>
        </p:nvSpPr>
        <p:spPr/>
        <p:txBody>
          <a:bodyPr/>
          <a:lstStyle/>
          <a:p>
            <a:pPr>
              <a:defRPr/>
            </a:pPr>
            <a:fld id="{596B4704-35C5-FE4A-8DDF-C541CD54E575}" type="slidenum">
              <a:rPr lang="en-AU" smtClean="0"/>
              <a:pPr>
                <a:defRPr/>
              </a:pPr>
              <a:t>31</a:t>
            </a:fld>
            <a:endParaRPr lang="en-AU" dirty="0"/>
          </a:p>
        </p:txBody>
      </p:sp>
    </p:spTree>
    <p:extLst>
      <p:ext uri="{BB962C8B-B14F-4D97-AF65-F5344CB8AC3E}">
        <p14:creationId xmlns:p14="http://schemas.microsoft.com/office/powerpoint/2010/main" val="230986155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User authentication is a good example of online use of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function.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Figure 3.7 illustrates a Web-based scenario. To begin, an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user visits a Web</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site and requests a service that requires authentication. The Web site sends back</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 redirect message that forwards an authentication request to an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server. The</a:t>
            </a:r>
          </a:p>
          <a:p>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server requests that the user enter the PIN number for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card. Once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user has correctly entered the PIN, data can be exchanged between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card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the terminal reader in encrypted form. The server then engages in an authentication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protocol exchange with the microprocessor on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card. If the user 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authenticated the results are sent back to the user system to be redirected to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Web server application.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For the preceding scenario, the appropriate software and hardware are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required on the user system. Software on the main user system includes functionality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for requesting and accepting the PIN number and for message redirection.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hardware required is an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card reader. The card reader can be an external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contact or contactless reader or a contactless reader internal to the user system.</a:t>
            </a:r>
            <a:endParaRPr lang="en-US" dirty="0"/>
          </a:p>
        </p:txBody>
      </p:sp>
      <p:sp>
        <p:nvSpPr>
          <p:cNvPr id="4" name="Slide Number Placeholder 3"/>
          <p:cNvSpPr>
            <a:spLocks noGrp="1"/>
          </p:cNvSpPr>
          <p:nvPr>
            <p:ph type="sldNum" sz="quarter" idx="10"/>
          </p:nvPr>
        </p:nvSpPr>
        <p:spPr/>
        <p:txBody>
          <a:bodyPr/>
          <a:lstStyle/>
          <a:p>
            <a:pPr>
              <a:defRPr/>
            </a:pPr>
            <a:fld id="{596B4704-35C5-FE4A-8DDF-C541CD54E575}" type="slidenum">
              <a:rPr lang="en-AU" smtClean="0"/>
              <a:pPr>
                <a:defRPr/>
              </a:pPr>
              <a:t>32</a:t>
            </a:fld>
            <a:endParaRPr lang="en-AU" dirty="0"/>
          </a:p>
        </p:txBody>
      </p:sp>
    </p:spTree>
    <p:extLst>
      <p:ext uri="{BB962C8B-B14F-4D97-AF65-F5344CB8AC3E}">
        <p14:creationId xmlns:p14="http://schemas.microsoft.com/office/powerpoint/2010/main" val="92659555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Password Authenticated Connection Establishment (PACE) ensures that the contactless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RF chip in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card cannot be read without explicit access control. For online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applications, access to the card is established by the user entering the 6-digit PIN,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which should only be known to the holder of the card. For offline applications,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either the MRZ printed on the back of the card or the six-digit card access number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(CAN) printed on the front is used.</a:t>
            </a:r>
            <a:endParaRPr lang="en-US" dirty="0"/>
          </a:p>
        </p:txBody>
      </p:sp>
      <p:sp>
        <p:nvSpPr>
          <p:cNvPr id="4" name="Slide Number Placeholder 3"/>
          <p:cNvSpPr>
            <a:spLocks noGrp="1"/>
          </p:cNvSpPr>
          <p:nvPr>
            <p:ph type="sldNum" sz="quarter" idx="10"/>
          </p:nvPr>
        </p:nvSpPr>
        <p:spPr/>
        <p:txBody>
          <a:bodyPr/>
          <a:lstStyle/>
          <a:p>
            <a:pPr>
              <a:defRPr/>
            </a:pPr>
            <a:fld id="{596B4704-35C5-FE4A-8DDF-C541CD54E575}" type="slidenum">
              <a:rPr lang="en-AU" smtClean="0"/>
              <a:pPr>
                <a:defRPr/>
              </a:pPr>
              <a:t>33</a:t>
            </a:fld>
            <a:endParaRPr lang="en-AU" dirty="0"/>
          </a:p>
        </p:txBody>
      </p:sp>
    </p:spTree>
    <p:extLst>
      <p:ext uri="{BB962C8B-B14F-4D97-AF65-F5344CB8AC3E}">
        <p14:creationId xmlns:p14="http://schemas.microsoft.com/office/powerpoint/2010/main" val="20648426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32500" lnSpcReduction="20000"/>
          </a:bodyPr>
          <a:lstStyle/>
          <a:p>
            <a:pPr>
              <a:defRPr/>
            </a:pPr>
            <a:r>
              <a:rPr lang="en-US" b="0" dirty="0"/>
              <a:t>A biometric authentication system attempts to authenticate an individual based on</a:t>
            </a:r>
          </a:p>
          <a:p>
            <a:pPr>
              <a:defRPr/>
            </a:pPr>
            <a:r>
              <a:rPr lang="en-US" b="0" dirty="0"/>
              <a:t>his or her unique physical characteristics. These include static characteristics, such</a:t>
            </a:r>
          </a:p>
          <a:p>
            <a:pPr>
              <a:defRPr/>
            </a:pPr>
            <a:r>
              <a:rPr lang="en-US" b="0" dirty="0"/>
              <a:t>as fingerprints, hand geometry, facial characteristics, and retinal and iris patterns;</a:t>
            </a:r>
          </a:p>
          <a:p>
            <a:pPr>
              <a:defRPr/>
            </a:pPr>
            <a:r>
              <a:rPr lang="en-US" b="0" dirty="0"/>
              <a:t>and dynamic characteristics, such as voiceprint and signature. In essence, biometrics</a:t>
            </a:r>
          </a:p>
          <a:p>
            <a:pPr>
              <a:defRPr/>
            </a:pPr>
            <a:r>
              <a:rPr lang="en-US" b="0" dirty="0"/>
              <a:t>is based on pattern recognition. Compared to passwords and tokens, biometric</a:t>
            </a:r>
          </a:p>
          <a:p>
            <a:pPr>
              <a:defRPr/>
            </a:pPr>
            <a:r>
              <a:rPr lang="en-US" b="0" dirty="0"/>
              <a:t>authentication is both technically complex and expensive. While it is used in a</a:t>
            </a:r>
          </a:p>
          <a:p>
            <a:pPr>
              <a:defRPr/>
            </a:pPr>
            <a:r>
              <a:rPr lang="en-US" b="0" dirty="0"/>
              <a:t>number of specific applications, biometrics has yet to mature as a standard tool for</a:t>
            </a:r>
          </a:p>
          <a:p>
            <a:pPr>
              <a:defRPr/>
            </a:pPr>
            <a:r>
              <a:rPr lang="en-US" b="0" dirty="0"/>
              <a:t>user authentication to computer systems.</a:t>
            </a:r>
          </a:p>
          <a:p>
            <a:pPr>
              <a:defRPr/>
            </a:pPr>
            <a:endParaRPr lang="en-US" b="0" dirty="0"/>
          </a:p>
          <a:p>
            <a:pPr>
              <a:defRPr/>
            </a:pPr>
            <a:r>
              <a:rPr lang="en-US" b="0" dirty="0"/>
              <a:t>A number of different types of physical characteristics are either in use or under</a:t>
            </a:r>
          </a:p>
          <a:p>
            <a:pPr>
              <a:defRPr/>
            </a:pPr>
            <a:r>
              <a:rPr lang="en-US" b="0" dirty="0"/>
              <a:t>study for user authentication. The most common are the following:</a:t>
            </a:r>
          </a:p>
          <a:p>
            <a:pPr>
              <a:defRPr/>
            </a:pPr>
            <a:endParaRPr lang="en-US" b="0" dirty="0"/>
          </a:p>
          <a:p>
            <a:pPr>
              <a:defRPr/>
            </a:pPr>
            <a:r>
              <a:rPr lang="en-US" b="0" dirty="0"/>
              <a:t>• Facial characteristics: Facial characteristics are the most common means</a:t>
            </a:r>
          </a:p>
          <a:p>
            <a:pPr>
              <a:defRPr/>
            </a:pPr>
            <a:r>
              <a:rPr lang="en-US" b="0" dirty="0"/>
              <a:t>of human-to-human identification; thus it is natural to consider them for</a:t>
            </a:r>
          </a:p>
          <a:p>
            <a:pPr>
              <a:defRPr/>
            </a:pPr>
            <a:r>
              <a:rPr lang="en-US" b="0" dirty="0"/>
              <a:t>identification by computer. The most common approach is to define characteristics</a:t>
            </a:r>
          </a:p>
          <a:p>
            <a:pPr>
              <a:defRPr/>
            </a:pPr>
            <a:r>
              <a:rPr lang="en-US" b="0" dirty="0"/>
              <a:t>based on relative location and shape of key facial features, such as</a:t>
            </a:r>
          </a:p>
          <a:p>
            <a:pPr>
              <a:defRPr/>
            </a:pPr>
            <a:r>
              <a:rPr lang="en-US" b="0" dirty="0"/>
              <a:t>eyes, eyebrows, nose, lips, and chin shape. An alternative approach is to use an</a:t>
            </a:r>
          </a:p>
          <a:p>
            <a:pPr>
              <a:defRPr/>
            </a:pPr>
            <a:r>
              <a:rPr lang="en-US" b="0" dirty="0"/>
              <a:t>infrared camera to produce a face thermogram that correlates with the underlying</a:t>
            </a:r>
          </a:p>
          <a:p>
            <a:pPr>
              <a:defRPr/>
            </a:pPr>
            <a:r>
              <a:rPr lang="en-US" b="0" dirty="0"/>
              <a:t>vascular system in the human face.</a:t>
            </a:r>
          </a:p>
          <a:p>
            <a:pPr>
              <a:defRPr/>
            </a:pPr>
            <a:endParaRPr lang="en-US" b="0" dirty="0"/>
          </a:p>
          <a:p>
            <a:pPr>
              <a:defRPr/>
            </a:pPr>
            <a:r>
              <a:rPr lang="en-US" b="0" dirty="0"/>
              <a:t>• Fingerprints: Fingerprints have been used as a means of identification for</a:t>
            </a:r>
          </a:p>
          <a:p>
            <a:pPr>
              <a:defRPr/>
            </a:pPr>
            <a:r>
              <a:rPr lang="en-US" b="0" dirty="0"/>
              <a:t>centuries, and the process has been systematized and automated particularly</a:t>
            </a:r>
          </a:p>
          <a:p>
            <a:pPr>
              <a:defRPr/>
            </a:pPr>
            <a:r>
              <a:rPr lang="en-US" b="0" dirty="0"/>
              <a:t>for law enforcement purposes. A fingerprint is the pattern of ridges and</a:t>
            </a:r>
          </a:p>
          <a:p>
            <a:pPr>
              <a:defRPr/>
            </a:pPr>
            <a:r>
              <a:rPr lang="en-US" b="0" dirty="0"/>
              <a:t>furrows on the surface of the fingertip. Fingerprints are believed to be unique</a:t>
            </a:r>
          </a:p>
          <a:p>
            <a:pPr>
              <a:defRPr/>
            </a:pPr>
            <a:r>
              <a:rPr lang="en-US" b="0" dirty="0"/>
              <a:t>across the entire human population. In practice, automated fingerprint recognition</a:t>
            </a:r>
          </a:p>
          <a:p>
            <a:pPr>
              <a:defRPr/>
            </a:pPr>
            <a:r>
              <a:rPr lang="en-US" b="0" dirty="0"/>
              <a:t>and matching system extract a number of features from the fingerprint</a:t>
            </a:r>
          </a:p>
          <a:p>
            <a:pPr>
              <a:defRPr/>
            </a:pPr>
            <a:r>
              <a:rPr lang="en-US" b="0" dirty="0"/>
              <a:t>for storage as a numerical surrogate for the full fingerprint pattern.</a:t>
            </a:r>
          </a:p>
          <a:p>
            <a:pPr>
              <a:defRPr/>
            </a:pPr>
            <a:endParaRPr lang="en-US" b="0" dirty="0"/>
          </a:p>
          <a:p>
            <a:pPr>
              <a:defRPr/>
            </a:pPr>
            <a:r>
              <a:rPr lang="en-US" b="0" dirty="0"/>
              <a:t>• Hand geometry: Hand geometry systems identify features of the hand,</a:t>
            </a:r>
          </a:p>
          <a:p>
            <a:pPr>
              <a:defRPr/>
            </a:pPr>
            <a:r>
              <a:rPr lang="en-US" b="0" dirty="0"/>
              <a:t>including shape, and lengths and widths of fingers.</a:t>
            </a:r>
          </a:p>
          <a:p>
            <a:pPr>
              <a:defRPr/>
            </a:pPr>
            <a:endParaRPr lang="en-US" b="0" dirty="0"/>
          </a:p>
          <a:p>
            <a:pPr>
              <a:defRPr/>
            </a:pPr>
            <a:r>
              <a:rPr lang="en-US" b="0" dirty="0"/>
              <a:t>• Retinal pattern: The pattern formed by veins beneath the retinal surface is</a:t>
            </a:r>
          </a:p>
          <a:p>
            <a:pPr>
              <a:defRPr/>
            </a:pPr>
            <a:r>
              <a:rPr lang="en-US" b="0" dirty="0"/>
              <a:t>unique and therefore suitable for identification. A retinal biometric system</a:t>
            </a:r>
          </a:p>
          <a:p>
            <a:pPr>
              <a:defRPr/>
            </a:pPr>
            <a:r>
              <a:rPr lang="en-US" b="0" dirty="0"/>
              <a:t>obtains a digital image of the retinal pattern by projecting a low-intensity</a:t>
            </a:r>
          </a:p>
          <a:p>
            <a:pPr>
              <a:defRPr/>
            </a:pPr>
            <a:r>
              <a:rPr lang="en-US" b="0" dirty="0"/>
              <a:t>beam of visual or infrared light into the eye.</a:t>
            </a:r>
          </a:p>
          <a:p>
            <a:pPr>
              <a:defRPr/>
            </a:pPr>
            <a:endParaRPr lang="en-US" b="0" dirty="0"/>
          </a:p>
          <a:p>
            <a:pPr>
              <a:defRPr/>
            </a:pPr>
            <a:r>
              <a:rPr lang="en-US" b="0" dirty="0"/>
              <a:t>• Iris: Another unique physical characteristic is the detailed structure of the iris.</a:t>
            </a:r>
          </a:p>
          <a:p>
            <a:pPr>
              <a:defRPr/>
            </a:pPr>
            <a:endParaRPr lang="en-US" b="0" dirty="0"/>
          </a:p>
          <a:p>
            <a:pPr>
              <a:defRPr/>
            </a:pPr>
            <a:r>
              <a:rPr lang="en-US" b="0" dirty="0"/>
              <a:t>• Signature: Each individual has a unique style of handwriting and this is</a:t>
            </a:r>
          </a:p>
          <a:p>
            <a:pPr>
              <a:defRPr/>
            </a:pPr>
            <a:r>
              <a:rPr lang="en-US" b="0" dirty="0"/>
              <a:t>reflected especially in the signature, which is typically a frequently written</a:t>
            </a:r>
          </a:p>
          <a:p>
            <a:pPr>
              <a:defRPr/>
            </a:pPr>
            <a:r>
              <a:rPr lang="en-US" b="0" dirty="0"/>
              <a:t>sequence. However, multiple signature samples from a single individual will</a:t>
            </a:r>
          </a:p>
          <a:p>
            <a:pPr>
              <a:defRPr/>
            </a:pPr>
            <a:r>
              <a:rPr lang="en-US" b="0" dirty="0"/>
              <a:t>not be identical. This complicates the task of developing a computer representation</a:t>
            </a:r>
          </a:p>
          <a:p>
            <a:pPr>
              <a:defRPr/>
            </a:pPr>
            <a:r>
              <a:rPr lang="en-US" b="0" dirty="0"/>
              <a:t>of the signature that can be matched to future samples.</a:t>
            </a:r>
          </a:p>
          <a:p>
            <a:pPr>
              <a:defRPr/>
            </a:pPr>
            <a:endParaRPr lang="en-US" b="0" dirty="0"/>
          </a:p>
          <a:p>
            <a:pPr>
              <a:defRPr/>
            </a:pPr>
            <a:r>
              <a:rPr lang="en-US" b="0" dirty="0"/>
              <a:t>• Voice: Whereas the signature style of an individual reflects not only the unique</a:t>
            </a:r>
          </a:p>
          <a:p>
            <a:pPr>
              <a:defRPr/>
            </a:pPr>
            <a:r>
              <a:rPr lang="en-US" b="0" dirty="0"/>
              <a:t>physical attributes of the writer but also the writing habit that has developed,</a:t>
            </a:r>
          </a:p>
          <a:p>
            <a:pPr>
              <a:defRPr/>
            </a:pPr>
            <a:r>
              <a:rPr lang="en-US" b="0" dirty="0"/>
              <a:t>voice patterns are more closely tied to the physical and anatomical characteristics</a:t>
            </a:r>
          </a:p>
          <a:p>
            <a:pPr>
              <a:defRPr/>
            </a:pPr>
            <a:r>
              <a:rPr lang="en-US" b="0" dirty="0"/>
              <a:t>of the speaker. Nevertheless, there is still a variation from sample to sample over</a:t>
            </a:r>
          </a:p>
          <a:p>
            <a:pPr>
              <a:defRPr/>
            </a:pPr>
            <a:r>
              <a:rPr lang="en-US" b="0" dirty="0"/>
              <a:t>time from the same speaker, complicating the biometric recognition task.</a:t>
            </a:r>
          </a:p>
        </p:txBody>
      </p:sp>
      <p:sp>
        <p:nvSpPr>
          <p:cNvPr id="63492" name="Slide Number Placeholder 3"/>
          <p:cNvSpPr>
            <a:spLocks noGrp="1"/>
          </p:cNvSpPr>
          <p:nvPr>
            <p:ph type="sldNum" sz="quarter" idx="5"/>
          </p:nvPr>
        </p:nvSpPr>
        <p:spPr>
          <a:noFill/>
        </p:spPr>
        <p:txBody>
          <a:bodyPr/>
          <a:lstStyle/>
          <a:p>
            <a:fld id="{E58E8A16-903B-6945-9B99-DC18A818EE9B}" type="slidenum">
              <a:rPr lang="en-AU" smtClean="0"/>
              <a:pPr/>
              <a:t>34</a:t>
            </a:fld>
            <a:endParaRPr lang="en-AU" dirty="0"/>
          </a:p>
        </p:txBody>
      </p:sp>
    </p:spTree>
    <p:extLst>
      <p:ext uri="{BB962C8B-B14F-4D97-AF65-F5344CB8AC3E}">
        <p14:creationId xmlns:p14="http://schemas.microsoft.com/office/powerpoint/2010/main" val="162864571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p:spPr>
        <p:txBody>
          <a:bodyPr/>
          <a:lstStyle/>
          <a:p>
            <a:fld id="{FB32709F-43D5-0A47-B6B3-C7B2653AEFD2}" type="slidenum">
              <a:rPr lang="en-AU"/>
              <a:pPr/>
              <a:t>35</a:t>
            </a:fld>
            <a:endParaRPr lang="en-AU" dirty="0"/>
          </a:p>
        </p:txBody>
      </p:sp>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a:noFill/>
          <a:ln/>
        </p:spPr>
        <p:txBody>
          <a:bodyPr/>
          <a:lstStyle/>
          <a:p>
            <a:r>
              <a:rPr lang="en-US" dirty="0"/>
              <a:t>Figure 3.8 gives a rough indication of the relative cost and accuracy of these</a:t>
            </a:r>
          </a:p>
          <a:p>
            <a:r>
              <a:rPr lang="en-US" dirty="0"/>
              <a:t>biometric measures. The concept of accuracy does not apply to user authentication</a:t>
            </a:r>
          </a:p>
          <a:p>
            <a:r>
              <a:rPr lang="en-US" dirty="0"/>
              <a:t>schemes using smart cards or passwords. For example, if a user enters a password,</a:t>
            </a:r>
          </a:p>
          <a:p>
            <a:r>
              <a:rPr lang="en-US" dirty="0"/>
              <a:t>it either matches exactly the password expected for that user or not. In the case of</a:t>
            </a:r>
          </a:p>
          <a:p>
            <a:r>
              <a:rPr lang="en-US" dirty="0"/>
              <a:t>biometric parameters, the system instead must determine how closely a presented</a:t>
            </a:r>
          </a:p>
          <a:p>
            <a:r>
              <a:rPr lang="en-US" dirty="0"/>
              <a:t>biometric characteristic matches a stored characteristic. Before elaborating on the</a:t>
            </a:r>
          </a:p>
          <a:p>
            <a:r>
              <a:rPr lang="en-US" dirty="0"/>
              <a:t>concept of biometric accuracy, we need to have a general idea of how biometric</a:t>
            </a:r>
          </a:p>
          <a:p>
            <a:r>
              <a:rPr lang="en-US" dirty="0"/>
              <a:t>systems work.</a:t>
            </a:r>
            <a:endParaRPr lang="en-US" dirty="0">
              <a:latin typeface="Times New Roman" pitchFamily="-110" charset="0"/>
            </a:endParaRPr>
          </a:p>
        </p:txBody>
      </p:sp>
    </p:spTree>
    <p:extLst>
      <p:ext uri="{BB962C8B-B14F-4D97-AF65-F5344CB8AC3E}">
        <p14:creationId xmlns:p14="http://schemas.microsoft.com/office/powerpoint/2010/main" val="298404470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sldNum" sz="quarter" idx="5"/>
          </p:nvPr>
        </p:nvSpPr>
        <p:spPr>
          <a:noFill/>
        </p:spPr>
        <p:txBody>
          <a:bodyPr/>
          <a:lstStyle/>
          <a:p>
            <a:fld id="{632F8D43-348D-094C-A80E-6FA8D89BB6C1}" type="slidenum">
              <a:rPr lang="en-AU"/>
              <a:pPr/>
              <a:t>36</a:t>
            </a:fld>
            <a:endParaRPr lang="en-AU" dirty="0"/>
          </a:p>
        </p:txBody>
      </p:sp>
      <p:sp>
        <p:nvSpPr>
          <p:cNvPr id="67587" name="Rectangle 2"/>
          <p:cNvSpPr>
            <a:spLocks noGrp="1" noRot="1" noChangeAspect="1" noChangeArrowheads="1" noTextEdit="1"/>
          </p:cNvSpPr>
          <p:nvPr>
            <p:ph type="sldImg"/>
          </p:nvPr>
        </p:nvSpPr>
        <p:spPr>
          <a:ln/>
        </p:spPr>
      </p:sp>
      <p:sp>
        <p:nvSpPr>
          <p:cNvPr id="67588" name="Rectangle 3"/>
          <p:cNvSpPr>
            <a:spLocks noGrp="1" noChangeArrowheads="1"/>
          </p:cNvSpPr>
          <p:nvPr>
            <p:ph type="body" idx="1"/>
          </p:nvPr>
        </p:nvSpPr>
        <p:spPr>
          <a:noFill/>
          <a:ln/>
        </p:spPr>
        <p:txBody>
          <a:bodyPr/>
          <a:lstStyle/>
          <a:p>
            <a:r>
              <a:rPr lang="en-US" b="0" dirty="0"/>
              <a:t>Figure 3.9 illustrates the operation of a biometric system. Each individual who is to be</a:t>
            </a:r>
          </a:p>
          <a:p>
            <a:r>
              <a:rPr lang="en-US" b="0" dirty="0"/>
              <a:t>included in the database of authorized users must first be </a:t>
            </a:r>
            <a:r>
              <a:rPr lang="en-US" b="1" dirty="0"/>
              <a:t>enrolled</a:t>
            </a:r>
            <a:r>
              <a:rPr lang="en-US" b="0" dirty="0"/>
              <a:t> in the system. This</a:t>
            </a:r>
          </a:p>
          <a:p>
            <a:r>
              <a:rPr lang="en-US" b="0" dirty="0"/>
              <a:t>is analogous to assigning a password to a user. For a biometric system, the user presents</a:t>
            </a:r>
          </a:p>
          <a:p>
            <a:r>
              <a:rPr lang="en-US" b="0" dirty="0"/>
              <a:t>a name and, typically, some type of password or PIN to the system. At the same</a:t>
            </a:r>
          </a:p>
          <a:p>
            <a:r>
              <a:rPr lang="en-US" b="0" dirty="0"/>
              <a:t>time the system senses some biometric characteristic of this user (e.g., fingerprint of</a:t>
            </a:r>
          </a:p>
          <a:p>
            <a:r>
              <a:rPr lang="en-US" b="0" dirty="0"/>
              <a:t>right index finger). The system digitizes the input and then extracts a set of features</a:t>
            </a:r>
          </a:p>
          <a:p>
            <a:r>
              <a:rPr lang="en-US" b="0" dirty="0"/>
              <a:t>that can be stored as a number or set of numbers representing this unique biometric</a:t>
            </a:r>
          </a:p>
          <a:p>
            <a:r>
              <a:rPr lang="en-US" b="0" dirty="0"/>
              <a:t>characteristic; this set of numbers is referred to as the user’s template. The user is now</a:t>
            </a:r>
          </a:p>
          <a:p>
            <a:r>
              <a:rPr lang="en-US" b="0" dirty="0"/>
              <a:t>enrolled in the system, which maintains for the user a name (ID), perhaps a PIN or</a:t>
            </a:r>
          </a:p>
          <a:p>
            <a:r>
              <a:rPr lang="en-US" b="0" dirty="0"/>
              <a:t>password, and the biometric value.</a:t>
            </a:r>
          </a:p>
          <a:p>
            <a:endParaRPr lang="en-US" b="0" dirty="0"/>
          </a:p>
          <a:p>
            <a:r>
              <a:rPr lang="en-US" b="0" dirty="0"/>
              <a:t>Depending on application, user authentication on a biometric system involves</a:t>
            </a:r>
          </a:p>
          <a:p>
            <a:r>
              <a:rPr lang="en-US" b="0" dirty="0"/>
              <a:t>either </a:t>
            </a:r>
            <a:r>
              <a:rPr lang="en-US" b="1" dirty="0"/>
              <a:t>verification</a:t>
            </a:r>
            <a:r>
              <a:rPr lang="en-US" b="0" dirty="0"/>
              <a:t> or </a:t>
            </a:r>
            <a:r>
              <a:rPr lang="en-US" b="1" dirty="0"/>
              <a:t>identification</a:t>
            </a:r>
            <a:r>
              <a:rPr lang="en-US" b="0" dirty="0"/>
              <a:t>. Verification is analogous to a user logging on</a:t>
            </a:r>
          </a:p>
          <a:p>
            <a:r>
              <a:rPr lang="en-US" b="0" dirty="0"/>
              <a:t>to a system by using a memory card or smart card coupled with a password or PIN.</a:t>
            </a:r>
          </a:p>
          <a:p>
            <a:r>
              <a:rPr lang="en-US" b="0" dirty="0"/>
              <a:t>For biometric verification, the user enters a PIN and also uses a biometric sensor.</a:t>
            </a:r>
          </a:p>
          <a:p>
            <a:r>
              <a:rPr lang="en-US" b="0" dirty="0"/>
              <a:t>The system extracts the corresponding feature and compares that to the template</a:t>
            </a:r>
          </a:p>
          <a:p>
            <a:r>
              <a:rPr lang="en-US" b="0" dirty="0"/>
              <a:t>stored for this user. If there is a match, then the system authenticates this user.</a:t>
            </a:r>
          </a:p>
          <a:p>
            <a:endParaRPr lang="en-US" b="0" dirty="0"/>
          </a:p>
          <a:p>
            <a:r>
              <a:rPr lang="en-US" b="0" dirty="0"/>
              <a:t>For an identification system, the individual uses the biometric sensor but</a:t>
            </a:r>
          </a:p>
          <a:p>
            <a:r>
              <a:rPr lang="en-US" b="0" dirty="0"/>
              <a:t>presents no additional information. The system then compares the presented</a:t>
            </a:r>
          </a:p>
          <a:p>
            <a:r>
              <a:rPr lang="en-US" b="0" dirty="0"/>
              <a:t>template with the set of stored templates. If there is a match, then this user is</a:t>
            </a:r>
          </a:p>
          <a:p>
            <a:r>
              <a:rPr lang="en-US" b="0" dirty="0"/>
              <a:t>identified. Otherwise, the user is rejected.</a:t>
            </a:r>
            <a:endParaRPr lang="en-US" b="0" dirty="0">
              <a:latin typeface="Times New Roman" pitchFamily="-110" charset="0"/>
            </a:endParaRPr>
          </a:p>
        </p:txBody>
      </p:sp>
    </p:spTree>
    <p:extLst>
      <p:ext uri="{BB962C8B-B14F-4D97-AF65-F5344CB8AC3E}">
        <p14:creationId xmlns:p14="http://schemas.microsoft.com/office/powerpoint/2010/main" val="189519173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p:cNvSpPr>
            <a:spLocks noGrp="1" noChangeArrowheads="1"/>
          </p:cNvSpPr>
          <p:nvPr>
            <p:ph type="sldNum" sz="quarter" idx="5"/>
          </p:nvPr>
        </p:nvSpPr>
        <p:spPr>
          <a:noFill/>
        </p:spPr>
        <p:txBody>
          <a:bodyPr/>
          <a:lstStyle/>
          <a:p>
            <a:fld id="{78B0D236-8C11-2D4D-BE3F-DDAF8362C130}" type="slidenum">
              <a:rPr lang="en-AU"/>
              <a:pPr/>
              <a:t>37</a:t>
            </a:fld>
            <a:endParaRPr lang="en-AU" dirty="0"/>
          </a:p>
        </p:txBody>
      </p:sp>
      <p:sp>
        <p:nvSpPr>
          <p:cNvPr id="69635" name="Rectangle 2"/>
          <p:cNvSpPr>
            <a:spLocks noGrp="1" noRot="1" noChangeAspect="1" noChangeArrowheads="1" noTextEdit="1"/>
          </p:cNvSpPr>
          <p:nvPr>
            <p:ph type="sldImg"/>
          </p:nvPr>
        </p:nvSpPr>
        <p:spPr>
          <a:ln/>
        </p:spPr>
      </p:sp>
      <p:sp>
        <p:nvSpPr>
          <p:cNvPr id="69636"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 any biometric scheme, some physical characteristic of the individual is mapped into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digital representation. For each individual, a single digital representation, or template, 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stored in the computer. When the user is to be authenticated, the system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compares the stored template to the presented template. Given the complexities of physical characteristics,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we cannot expect that there will be an exact match between the two templates.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Rather, the system uses an algorithm to generate a matching score (typically a single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number) that quantifies the similarity between the input and the stored template.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proceed with the discussion, we define the following terms. The false match rate is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frequency with which biometric samples from different sources are erroneously assessed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be from the same source. The false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nonmatch</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rate is the frequency with which samples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from the same source are erroneously assessed to be from different sources.</a:t>
            </a:r>
            <a:endParaRPr lang="en-US" dirty="0"/>
          </a:p>
          <a:p>
            <a:endParaRPr lang="en-US" dirty="0"/>
          </a:p>
          <a:p>
            <a:r>
              <a:rPr lang="en-US" dirty="0"/>
              <a:t>Figure 3.10 illustrates the dilemma posed to the system. If a single user is tested</a:t>
            </a:r>
          </a:p>
          <a:p>
            <a:r>
              <a:rPr lang="en-US" dirty="0"/>
              <a:t>by the system numerous times, the matching score </a:t>
            </a:r>
            <a:r>
              <a:rPr lang="en-US" i="1" dirty="0"/>
              <a:t>s </a:t>
            </a:r>
            <a:r>
              <a:rPr lang="en-US" i="0" dirty="0"/>
              <a:t>will vary, with a probability</a:t>
            </a:r>
          </a:p>
          <a:p>
            <a:r>
              <a:rPr lang="en-US" dirty="0"/>
              <a:t>density function typically forming a bell curve, as shown. For example, in the case of</a:t>
            </a:r>
          </a:p>
          <a:p>
            <a:r>
              <a:rPr lang="en-US" dirty="0"/>
              <a:t>a fingerprint, results may vary due to sensor noise; changes in the print due to swelling,</a:t>
            </a:r>
          </a:p>
          <a:p>
            <a:r>
              <a:rPr lang="en-US" dirty="0"/>
              <a:t>dryness, and so on; finger placement; and so on. On average, any other individual</a:t>
            </a:r>
          </a:p>
          <a:p>
            <a:r>
              <a:rPr lang="en-US" dirty="0"/>
              <a:t>should have a much lower matching score but again will exhibit a bell-shaped probability</a:t>
            </a:r>
          </a:p>
          <a:p>
            <a:r>
              <a:rPr lang="en-US" dirty="0"/>
              <a:t>density function. The difficulty is that the range of matching scores produced</a:t>
            </a:r>
          </a:p>
          <a:p>
            <a:r>
              <a:rPr lang="en-US" dirty="0"/>
              <a:t>by two individuals, one genuine and one an imposter, compared to a given reference</a:t>
            </a:r>
          </a:p>
          <a:p>
            <a:r>
              <a:rPr lang="en-US" dirty="0"/>
              <a:t>template, are likely to overlap. In Figure 3.10 a threshold value is selected thus that if</a:t>
            </a:r>
          </a:p>
          <a:p>
            <a:r>
              <a:rPr lang="en-US" dirty="0"/>
              <a:t>the presented value s ≥ t a match is assumed, and for </a:t>
            </a:r>
            <a:r>
              <a:rPr lang="en-US" i="1" dirty="0"/>
              <a:t>s &lt; t, a mismatch is assumed.</a:t>
            </a:r>
          </a:p>
          <a:p>
            <a:r>
              <a:rPr lang="en-US" dirty="0"/>
              <a:t>The shaded part to the right of </a:t>
            </a:r>
            <a:r>
              <a:rPr lang="en-US" i="1" dirty="0"/>
              <a:t>t </a:t>
            </a:r>
            <a:r>
              <a:rPr lang="en-US" i="0" dirty="0"/>
              <a:t>indicates a range of values for which a false match is</a:t>
            </a:r>
          </a:p>
          <a:p>
            <a:r>
              <a:rPr lang="en-US" i="0" dirty="0"/>
              <a:t>possible, and the shaded part to the left indicates a range of values for which a false</a:t>
            </a:r>
          </a:p>
          <a:p>
            <a:r>
              <a:rPr lang="en-US" dirty="0"/>
              <a:t>nonmatch is possible. The area of each shaded part represents the probability of a</a:t>
            </a:r>
          </a:p>
          <a:p>
            <a:r>
              <a:rPr lang="en-US" dirty="0"/>
              <a:t>false match or nonmatch, respectively. By moving the threshold, left or right, the</a:t>
            </a:r>
          </a:p>
          <a:p>
            <a:r>
              <a:rPr lang="en-US" dirty="0"/>
              <a:t>probabilities can be altered, but note that a decrease in false match rate necessarily</a:t>
            </a:r>
          </a:p>
          <a:p>
            <a:r>
              <a:rPr lang="en-US" dirty="0"/>
              <a:t>results in an increase in false nonmatch rate, and vice versa.</a:t>
            </a:r>
          </a:p>
          <a:p>
            <a:endParaRPr lang="en-US" dirty="0">
              <a:latin typeface="Times New Roman" pitchFamily="-110" charset="0"/>
            </a:endParaRPr>
          </a:p>
        </p:txBody>
      </p:sp>
    </p:spTree>
    <p:extLst>
      <p:ext uri="{BB962C8B-B14F-4D97-AF65-F5344CB8AC3E}">
        <p14:creationId xmlns:p14="http://schemas.microsoft.com/office/powerpoint/2010/main" val="395705750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p:spPr>
        <p:txBody>
          <a:bodyPr/>
          <a:lstStyle/>
          <a:p>
            <a:fld id="{B17C7D4F-C7A5-8141-BFC2-40493EB9B8AB}" type="slidenum">
              <a:rPr lang="en-AU"/>
              <a:pPr/>
              <a:t>38</a:t>
            </a:fld>
            <a:endParaRPr lang="en-AU" dirty="0"/>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For a given biometric scheme, we can plot the false match versus false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nonmatch</a:t>
            </a:r>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rate, called the operating characteristic curve. Figure 3.11 shows idealized curves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two different systems. The curve that is lower and to the left performs better.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dot on the curve corresponds to a specific threshold for biometric testing. Shifting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threshold along the curve up and to the left provides greater security and the cost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decreased convenience. The inconvenience comes from a valid user being denied access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and being required to take further steps. A plausible tradeoff is to pick a threshold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corresponds to a point on the curve where the rates are equal. A high-security application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may require a very low false match rate, resulting in a point farther to the left on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curve. For a forensic application, in which the system is looking for possible candidates,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be checked further, the requirement may be for a low false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nonmatch</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rate.</a:t>
            </a:r>
            <a:endParaRPr lang="en-US" dirty="0"/>
          </a:p>
        </p:txBody>
      </p:sp>
    </p:spTree>
    <p:extLst>
      <p:ext uri="{BB962C8B-B14F-4D97-AF65-F5344CB8AC3E}">
        <p14:creationId xmlns:p14="http://schemas.microsoft.com/office/powerpoint/2010/main" val="61987293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p:cNvSpPr>
          <p:nvPr>
            <p:ph type="sldImg"/>
          </p:nvPr>
        </p:nvSpPr>
        <p:spPr>
          <a:ln/>
        </p:spPr>
      </p:sp>
      <p:sp>
        <p:nvSpPr>
          <p:cNvPr id="73731" name="Notes Placeholder 2"/>
          <p:cNvSpPr>
            <a:spLocks noGrp="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Figure 3.12 shows characteristic curves developed from actual product testing.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iris system had no false matches in over 2 million cross-comparisons. Note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over a broad range of false match rates, the face biometric is the worst performer.</a:t>
            </a:r>
            <a:endParaRPr lang="en-US" dirty="0"/>
          </a:p>
          <a:p>
            <a:endParaRPr lang="en-US" dirty="0"/>
          </a:p>
        </p:txBody>
      </p:sp>
      <p:sp>
        <p:nvSpPr>
          <p:cNvPr id="73732" name="Slide Number Placeholder 3"/>
          <p:cNvSpPr>
            <a:spLocks noGrp="1"/>
          </p:cNvSpPr>
          <p:nvPr>
            <p:ph type="sldNum" sz="quarter" idx="5"/>
          </p:nvPr>
        </p:nvSpPr>
        <p:spPr>
          <a:noFill/>
        </p:spPr>
        <p:txBody>
          <a:bodyPr/>
          <a:lstStyle/>
          <a:p>
            <a:fld id="{18055AD0-E957-2F48-9DDC-0D607860D798}" type="slidenum">
              <a:rPr lang="en-AU" smtClean="0"/>
              <a:pPr/>
              <a:t>39</a:t>
            </a:fld>
            <a:endParaRPr lang="en-AU" dirty="0"/>
          </a:p>
        </p:txBody>
      </p:sp>
    </p:spTree>
    <p:extLst>
      <p:ext uri="{BB962C8B-B14F-4D97-AF65-F5344CB8AC3E}">
        <p14:creationId xmlns:p14="http://schemas.microsoft.com/office/powerpoint/2010/main" val="343958071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noFill/>
        </p:spPr>
        <p:txBody>
          <a:bodyPr/>
          <a:lstStyle/>
          <a:p>
            <a:fld id="{D304D27B-A5CF-924E-8467-86E25FC51EEC}" type="slidenum">
              <a:rPr lang="en-AU"/>
              <a:pPr/>
              <a:t>40</a:t>
            </a:fld>
            <a:endParaRPr lang="en-AU" dirty="0"/>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noFill/>
          <a:ln/>
        </p:spPr>
        <p:txBody>
          <a:bodyPr/>
          <a:lstStyle/>
          <a:p>
            <a:r>
              <a:rPr lang="en-US" dirty="0"/>
              <a:t>The simplest form of user authentication is local authentication, in which a user</a:t>
            </a:r>
          </a:p>
          <a:p>
            <a:r>
              <a:rPr lang="en-US" dirty="0"/>
              <a:t>attempts to access a system that is locally present, such as a stand-alone office PC or</a:t>
            </a:r>
          </a:p>
          <a:p>
            <a:r>
              <a:rPr lang="en-US" dirty="0"/>
              <a:t>an ATM machine. The more complex case is that of remote user authentication,</a:t>
            </a:r>
          </a:p>
          <a:p>
            <a:r>
              <a:rPr lang="en-US" dirty="0"/>
              <a:t>which takes place over the Internet, a network, or a communications link. Remote</a:t>
            </a:r>
          </a:p>
          <a:p>
            <a:r>
              <a:rPr lang="en-US" dirty="0"/>
              <a:t>user authentication raises additional security threats, such as an eavesdropper being</a:t>
            </a:r>
          </a:p>
          <a:p>
            <a:r>
              <a:rPr lang="en-US" dirty="0"/>
              <a:t>able to capture a password, or an adversary replaying an authentication sequence</a:t>
            </a:r>
          </a:p>
          <a:p>
            <a:r>
              <a:rPr lang="en-US" dirty="0"/>
              <a:t>that has been observed.</a:t>
            </a:r>
          </a:p>
          <a:p>
            <a:endParaRPr lang="en-US" dirty="0"/>
          </a:p>
          <a:p>
            <a:r>
              <a:rPr lang="en-US" dirty="0"/>
              <a:t>To counter threats to remote user authentication, systems generally rely on some</a:t>
            </a:r>
          </a:p>
          <a:p>
            <a:r>
              <a:rPr lang="en-US" dirty="0"/>
              <a:t>form of challenge-response protocol. In this section, we present the basic elements of</a:t>
            </a:r>
          </a:p>
          <a:p>
            <a:r>
              <a:rPr lang="en-US" dirty="0"/>
              <a:t>such protocols for each of the types of authenticators discussed in this chapter.</a:t>
            </a:r>
            <a:endParaRPr lang="en-US" dirty="0">
              <a:latin typeface="Times New Roman" pitchFamily="-110" charset="0"/>
            </a:endParaRPr>
          </a:p>
        </p:txBody>
      </p:sp>
    </p:spTree>
    <p:extLst>
      <p:ext uri="{BB962C8B-B14F-4D97-AF65-F5344CB8AC3E}">
        <p14:creationId xmlns:p14="http://schemas.microsoft.com/office/powerpoint/2010/main" val="24973397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 Table 3.1, from NIST SP 800-171 (Protecting Controlled Unclassified</a:t>
            </a:r>
          </a:p>
          <a:p>
            <a:r>
              <a:rPr lang="en-US" sz="1200" kern="1200" dirty="0">
                <a:solidFill>
                  <a:schemeClr val="tx1"/>
                </a:solidFill>
                <a:effectLst/>
                <a:latin typeface="Arial" pitchFamily="-110" charset="0"/>
                <a:ea typeface="ＭＳ Ｐゴシック" pitchFamily="-110" charset="-128"/>
                <a:cs typeface="ＭＳ Ｐゴシック" pitchFamily="-110" charset="-128"/>
              </a:rPr>
              <a:t>Information in Nonfederal Information Systems and Organizations , December 2016),</a:t>
            </a:r>
          </a:p>
          <a:p>
            <a:r>
              <a:rPr lang="en-US" sz="1200" kern="1200" dirty="0">
                <a:solidFill>
                  <a:schemeClr val="tx1"/>
                </a:solidFill>
                <a:effectLst/>
                <a:latin typeface="Arial" pitchFamily="-110" charset="0"/>
                <a:ea typeface="ＭＳ Ｐゴシック" pitchFamily="-110" charset="-128"/>
                <a:cs typeface="ＭＳ Ｐゴシック" pitchFamily="-110" charset="-128"/>
              </a:rPr>
              <a:t>provides a useful list of security requirements for identification and authentication</a:t>
            </a:r>
          </a:p>
          <a:p>
            <a:r>
              <a:rPr lang="en-US" sz="1200" kern="1200" dirty="0">
                <a:solidFill>
                  <a:schemeClr val="tx1"/>
                </a:solidFill>
                <a:effectLst/>
                <a:latin typeface="Arial" pitchFamily="-110" charset="0"/>
                <a:ea typeface="ＭＳ Ｐゴシック" pitchFamily="-110" charset="-128"/>
                <a:cs typeface="ＭＳ Ｐゴシック" pitchFamily="-110" charset="-128"/>
              </a:rPr>
              <a:t>services.</a:t>
            </a:r>
          </a:p>
          <a:p>
            <a:endParaRPr lang="en-US" dirty="0"/>
          </a:p>
        </p:txBody>
      </p:sp>
      <p:sp>
        <p:nvSpPr>
          <p:cNvPr id="4" name="Slide Number Placeholder 3"/>
          <p:cNvSpPr>
            <a:spLocks noGrp="1"/>
          </p:cNvSpPr>
          <p:nvPr>
            <p:ph type="sldNum" sz="quarter" idx="10"/>
          </p:nvPr>
        </p:nvSpPr>
        <p:spPr/>
        <p:txBody>
          <a:bodyPr/>
          <a:lstStyle/>
          <a:p>
            <a:pPr>
              <a:defRPr/>
            </a:pPr>
            <a:fld id="{596B4704-35C5-FE4A-8DDF-C541CD54E575}" type="slidenum">
              <a:rPr lang="en-AU" smtClean="0"/>
              <a:pPr>
                <a:defRPr/>
              </a:pPr>
              <a:t>4</a:t>
            </a:fld>
            <a:endParaRPr lang="en-AU" dirty="0"/>
          </a:p>
        </p:txBody>
      </p:sp>
    </p:spTree>
    <p:extLst>
      <p:ext uri="{BB962C8B-B14F-4D97-AF65-F5344CB8AC3E}">
        <p14:creationId xmlns:p14="http://schemas.microsoft.com/office/powerpoint/2010/main" val="132849056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25000" lnSpcReduction="20000"/>
          </a:bodyPr>
          <a:lstStyle/>
          <a:p>
            <a:pPr>
              <a:defRPr/>
            </a:pPr>
            <a:r>
              <a:rPr lang="en-US" dirty="0"/>
              <a:t>Figure 3.13a provides a simple example of a challenge-response protocol for</a:t>
            </a:r>
          </a:p>
          <a:p>
            <a:pPr>
              <a:defRPr/>
            </a:pPr>
            <a:r>
              <a:rPr lang="en-US" dirty="0"/>
              <a:t>authentication via password. Actual protocols are more complex, such as Kerberos,</a:t>
            </a:r>
          </a:p>
          <a:p>
            <a:pPr>
              <a:defRPr/>
            </a:pPr>
            <a:r>
              <a:rPr lang="en-US" dirty="0"/>
              <a:t>discussed in Chapter 23. In this example, a user first transmits his or her identity to</a:t>
            </a:r>
          </a:p>
          <a:p>
            <a:pPr>
              <a:defRPr/>
            </a:pPr>
            <a:r>
              <a:rPr lang="en-US" dirty="0"/>
              <a:t>the remote host. The host generates a random number </a:t>
            </a:r>
            <a:r>
              <a:rPr lang="en-US" i="1" dirty="0"/>
              <a:t>r, </a:t>
            </a:r>
            <a:r>
              <a:rPr lang="en-US" i="0" dirty="0"/>
              <a:t>often called a </a:t>
            </a:r>
            <a:r>
              <a:rPr lang="en-US" b="1" i="0" dirty="0"/>
              <a:t>nonce, </a:t>
            </a:r>
            <a:r>
              <a:rPr lang="en-US" b="0" i="0" dirty="0"/>
              <a:t>and</a:t>
            </a:r>
          </a:p>
          <a:p>
            <a:pPr>
              <a:defRPr/>
            </a:pPr>
            <a:r>
              <a:rPr lang="en-US" dirty="0"/>
              <a:t>returns this nonce to the user. In addition, the host specifies two functions, h() and</a:t>
            </a:r>
          </a:p>
          <a:p>
            <a:pPr>
              <a:defRPr/>
            </a:pPr>
            <a:r>
              <a:rPr lang="en-US" dirty="0"/>
              <a:t>f(), to be used in the response. This transmission from host to user is the challenge.</a:t>
            </a:r>
          </a:p>
          <a:p>
            <a:pPr>
              <a:defRPr/>
            </a:pPr>
            <a:r>
              <a:rPr lang="en-US" dirty="0"/>
              <a:t>The user’s response is the quantity f(</a:t>
            </a:r>
            <a:r>
              <a:rPr lang="en-US" i="1" dirty="0"/>
              <a:t>r’, h(P’)), where r’ = r and P’ is the user’s</a:t>
            </a:r>
          </a:p>
          <a:p>
            <a:pPr>
              <a:defRPr/>
            </a:pPr>
            <a:r>
              <a:rPr lang="en-US" dirty="0"/>
              <a:t>password. The function h is a hash function, so that the response consists of the</a:t>
            </a:r>
          </a:p>
          <a:p>
            <a:pPr>
              <a:defRPr/>
            </a:pPr>
            <a:r>
              <a:rPr lang="en-US" dirty="0"/>
              <a:t>hash function of the user’s password combined with the random number using the</a:t>
            </a:r>
          </a:p>
          <a:p>
            <a:pPr>
              <a:defRPr/>
            </a:pPr>
            <a:r>
              <a:rPr lang="en-US" dirty="0"/>
              <a:t>function f.</a:t>
            </a:r>
          </a:p>
          <a:p>
            <a:pPr>
              <a:defRPr/>
            </a:pPr>
            <a:endParaRPr lang="en-US" dirty="0"/>
          </a:p>
          <a:p>
            <a:pPr>
              <a:defRPr/>
            </a:pPr>
            <a:r>
              <a:rPr lang="en-US" dirty="0"/>
              <a:t>The host stores the hash function of each register user’s password, depicted</a:t>
            </a:r>
          </a:p>
          <a:p>
            <a:pPr>
              <a:defRPr/>
            </a:pPr>
            <a:r>
              <a:rPr lang="en-US" dirty="0"/>
              <a:t>as h(</a:t>
            </a:r>
            <a:r>
              <a:rPr lang="en-US" i="1" dirty="0"/>
              <a:t>P(U)) for user U. When the response arrives, the host compares the incoming</a:t>
            </a:r>
          </a:p>
          <a:p>
            <a:pPr>
              <a:defRPr/>
            </a:pPr>
            <a:r>
              <a:rPr lang="en-US" dirty="0"/>
              <a:t>f(</a:t>
            </a:r>
            <a:r>
              <a:rPr lang="en-US" i="1" dirty="0"/>
              <a:t>r’, h(P’)) to the calculated f(r, h(P(U))). If the quantities match, the user is</a:t>
            </a:r>
          </a:p>
          <a:p>
            <a:pPr>
              <a:defRPr/>
            </a:pPr>
            <a:r>
              <a:rPr lang="en-US" dirty="0"/>
              <a:t>authenticated.</a:t>
            </a:r>
          </a:p>
          <a:p>
            <a:pPr>
              <a:defRPr/>
            </a:pPr>
            <a:endParaRPr lang="en-US" dirty="0"/>
          </a:p>
          <a:p>
            <a:pPr>
              <a:defRPr/>
            </a:pPr>
            <a:r>
              <a:rPr lang="en-US" dirty="0"/>
              <a:t>This scheme defends against several forms of attack. The host stores not the</a:t>
            </a:r>
          </a:p>
          <a:p>
            <a:pPr>
              <a:defRPr/>
            </a:pPr>
            <a:r>
              <a:rPr lang="en-US" dirty="0"/>
              <a:t>password but a hash code of the password. As discussed in Section 3.2, this secures</a:t>
            </a:r>
          </a:p>
          <a:p>
            <a:pPr>
              <a:defRPr/>
            </a:pPr>
            <a:r>
              <a:rPr lang="en-US" dirty="0"/>
              <a:t>the password from intruders into the host system. In addition, not even the hash of</a:t>
            </a:r>
          </a:p>
          <a:p>
            <a:pPr>
              <a:defRPr/>
            </a:pPr>
            <a:r>
              <a:rPr lang="en-US" dirty="0"/>
              <a:t>the password is transmitted directly, but rather a function in which the password hash</a:t>
            </a:r>
          </a:p>
          <a:p>
            <a:pPr>
              <a:defRPr/>
            </a:pPr>
            <a:r>
              <a:rPr lang="en-US" dirty="0"/>
              <a:t>is one of the arguments. Thus, for a suitable function f, the password hash cannot be</a:t>
            </a:r>
          </a:p>
          <a:p>
            <a:pPr>
              <a:defRPr/>
            </a:pPr>
            <a:r>
              <a:rPr lang="en-US" dirty="0"/>
              <a:t>captured during transmission. Finally, the use of a random number as one of the arguments</a:t>
            </a:r>
          </a:p>
          <a:p>
            <a:pPr>
              <a:defRPr/>
            </a:pPr>
            <a:r>
              <a:rPr lang="en-US" dirty="0"/>
              <a:t>of f defends against a replay attack, in which an adversary captures the user’s</a:t>
            </a:r>
          </a:p>
          <a:p>
            <a:pPr>
              <a:defRPr/>
            </a:pPr>
            <a:r>
              <a:rPr lang="en-US" dirty="0"/>
              <a:t>transmission and attempts to log on to a system by retransmitting the user’s messages.</a:t>
            </a:r>
          </a:p>
          <a:p>
            <a:pPr>
              <a:defRPr/>
            </a:pPr>
            <a:endParaRPr lang="en-US" dirty="0"/>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Figure 3.13b provides a simple example of a token protocol for authentication.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As before, a user first transmits his or her identity to the remote host. The host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returns a random number and the identifiers of functions f() and h() to be used in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response.  At the user end, the token provides a passcode W’.  The token either stores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static passcode or generates a one-time random passcode. For a one-time random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passcode, the token must be synchronized in some fashion with the host. In either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case, the user activates the passcode by entering a password P’.  This password 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shared only between the user and the token and does not involve the remote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host. The token responds to the host with the quantity f(r’, h(W’ )). For a static passcode,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host stores the hashed value h(W (U )); for a dynamic passcode, the host generates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one-time passcode (synchronized to that generated by the token) and takes its hash.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Authentication then proceeds in the same fashion as for the password protocol.</a:t>
            </a:r>
            <a:endParaRPr lang="en-US" dirty="0"/>
          </a:p>
          <a:p>
            <a:pPr>
              <a:defRPr/>
            </a:pPr>
            <a:endParaRPr lang="en-US" dirty="0"/>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Figure 3.13c is an example of a user authentication protocol using a static biometric.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As before, the user transmits an ID to the host, which responds with a random number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  and, in this case, the identifier for an encryption E(). On the user side is a client system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that controls a biometric device. The system generates a biometric template BT’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from the user’s biometric B’ and returns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ciphertext</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E(r’, D’, BT’) , where 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identifies this particular biometric device. The host decrypts the incoming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message to recover the three transmitted parameters and compares these to locally stored values.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For a match, the host must find r’ = r . Also, the matching score between BT’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stored template must exceed a predefined threshold. Finally, the host provides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simple authentication of the biometric capture device by comparing the incoming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device ID to a list of registered devices at the host database.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Figure 3.13d is an example of a user authentication protocol using a dynamic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biometric. The principal difference from the case of a stable biometric is that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host provides a random sequence as well as a random number as a challenge.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sequence challenge is a sequence of numbers, characters, or words. The human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user at the client end must then vocalize (speaker verification), type (keyboard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dynamics verification), or write (handwriting verification) the sequence to generate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biometric signal BS’ (x’) . The client side encrypts the biometric signal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random number. At the host side, the incoming message is decrypted.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incoming random number r’</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must be an exact match to the random number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was originally used as a challenge (r ). In addition, the host generates a comparison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based on the incoming biometric signal BS’ (x’) , the stored template</a:t>
            </a:r>
          </a:p>
          <a:p>
            <a:r>
              <a:rPr lang="cs-CZ" sz="1200" b="0" i="0" u="none" strike="noStrike" kern="1200" baseline="0" dirty="0">
                <a:solidFill>
                  <a:schemeClr val="tx1"/>
                </a:solidFill>
                <a:latin typeface="Arial" pitchFamily="-110" charset="0"/>
                <a:ea typeface="ＭＳ Ｐゴシック" pitchFamily="-110" charset="-128"/>
                <a:cs typeface="ＭＳ Ｐゴシック" pitchFamily="-110" charset="-128"/>
              </a:rPr>
              <a:t>BT (U ) </a:t>
            </a:r>
            <a:r>
              <a:rPr lang="cs-CZ"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for</a:t>
            </a:r>
            <a:r>
              <a:rPr lang="cs-CZ"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cs-CZ"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this</a:t>
            </a:r>
            <a:r>
              <a:rPr lang="cs-CZ" sz="1200" b="0" i="0" u="none" strike="noStrike" kern="1200" baseline="0" dirty="0">
                <a:solidFill>
                  <a:schemeClr val="tx1"/>
                </a:solidFill>
                <a:latin typeface="Arial" pitchFamily="-110" charset="0"/>
                <a:ea typeface="ＭＳ Ｐゴシック" pitchFamily="-110" charset="-128"/>
                <a:cs typeface="ＭＳ Ｐゴシック" pitchFamily="-110" charset="-128"/>
              </a:rPr>
              <a:t> user and </a:t>
            </a:r>
            <a:r>
              <a:rPr lang="cs-CZ"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the</a:t>
            </a:r>
            <a:r>
              <a:rPr lang="cs-CZ"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cs-CZ"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original</a:t>
            </a:r>
            <a:r>
              <a:rPr lang="cs-CZ"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cs-CZ"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signal</a:t>
            </a:r>
            <a:r>
              <a:rPr lang="cs-CZ"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cs-CZ"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x</a:t>
            </a:r>
            <a:r>
              <a:rPr lang="cs-CZ" sz="1200" b="0" i="0" u="none" strike="noStrike" kern="1200" baseline="0" dirty="0">
                <a:solidFill>
                  <a:schemeClr val="tx1"/>
                </a:solidFill>
                <a:latin typeface="Arial" pitchFamily="-110" charset="0"/>
                <a:ea typeface="ＭＳ Ｐゴシック" pitchFamily="-110" charset="-128"/>
                <a:cs typeface="ＭＳ Ｐゴシック" pitchFamily="-110" charset="-128"/>
              </a:rPr>
              <a:t> . </a:t>
            </a:r>
            <a:r>
              <a:rPr lang="cs-CZ"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If</a:t>
            </a:r>
            <a:r>
              <a:rPr lang="cs-CZ"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cs-CZ"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the</a:t>
            </a:r>
            <a:r>
              <a:rPr lang="cs-CZ"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cs-CZ"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comparison</a:t>
            </a:r>
            <a:r>
              <a:rPr lang="cs-CZ"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cs-CZ"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value</a:t>
            </a:r>
            <a:r>
              <a:rPr lang="cs-CZ"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cs-CZ"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exceeds</a:t>
            </a:r>
            <a:endParaRPr lang="cs-CZ"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cs-CZ" sz="1200" b="0" i="0" u="none" strike="noStrike" kern="1200" baseline="0" dirty="0">
                <a:solidFill>
                  <a:schemeClr val="tx1"/>
                </a:solidFill>
                <a:latin typeface="Arial" pitchFamily="-110" charset="0"/>
                <a:ea typeface="ＭＳ Ｐゴシック" pitchFamily="-110" charset="-128"/>
                <a:cs typeface="ＭＳ Ｐゴシック" pitchFamily="-110" charset="-128"/>
              </a:rPr>
              <a:t>a </a:t>
            </a:r>
            <a:r>
              <a:rPr lang="cs-CZ"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predefined</a:t>
            </a:r>
            <a:r>
              <a:rPr lang="cs-CZ"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cs-CZ"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threshold</a:t>
            </a:r>
            <a:r>
              <a:rPr lang="cs-CZ"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cs-CZ"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the</a:t>
            </a:r>
            <a:r>
              <a:rPr lang="cs-CZ" sz="1200" b="0" i="0" u="none" strike="noStrike" kern="1200" baseline="0" dirty="0">
                <a:solidFill>
                  <a:schemeClr val="tx1"/>
                </a:solidFill>
                <a:latin typeface="Arial" pitchFamily="-110" charset="0"/>
                <a:ea typeface="ＭＳ Ｐゴシック" pitchFamily="-110" charset="-128"/>
                <a:cs typeface="ＭＳ Ｐゴシック" pitchFamily="-110" charset="-128"/>
              </a:rPr>
              <a:t> user </a:t>
            </a:r>
            <a:r>
              <a:rPr lang="cs-CZ"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is</a:t>
            </a:r>
            <a:r>
              <a:rPr lang="cs-CZ"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cs-CZ"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authenticated</a:t>
            </a:r>
            <a:r>
              <a:rPr lang="cs-CZ" sz="1200" b="0" i="0" u="none" strike="noStrike" kern="1200" baseline="0" dirty="0">
                <a:solidFill>
                  <a:schemeClr val="tx1"/>
                </a:solidFill>
                <a:latin typeface="Arial" pitchFamily="-110" charset="0"/>
                <a:ea typeface="ＭＳ Ｐゴシック" pitchFamily="-110" charset="-128"/>
                <a:cs typeface="ＭＳ Ｐゴシック" pitchFamily="-110" charset="-128"/>
              </a:rPr>
              <a:t>.</a:t>
            </a:r>
            <a:endParaRPr lang="en-US" dirty="0"/>
          </a:p>
        </p:txBody>
      </p:sp>
      <p:sp>
        <p:nvSpPr>
          <p:cNvPr id="77828" name="Slide Number Placeholder 3"/>
          <p:cNvSpPr>
            <a:spLocks noGrp="1"/>
          </p:cNvSpPr>
          <p:nvPr>
            <p:ph type="sldNum" sz="quarter" idx="5"/>
          </p:nvPr>
        </p:nvSpPr>
        <p:spPr>
          <a:noFill/>
        </p:spPr>
        <p:txBody>
          <a:bodyPr/>
          <a:lstStyle/>
          <a:p>
            <a:fld id="{9EDAAB48-65EC-4147-9920-E20B2CFC76A9}" type="slidenum">
              <a:rPr lang="en-AU" smtClean="0"/>
              <a:pPr/>
              <a:t>41</a:t>
            </a:fld>
            <a:endParaRPr lang="en-AU" dirty="0"/>
          </a:p>
        </p:txBody>
      </p:sp>
    </p:spTree>
    <p:extLst>
      <p:ext uri="{BB962C8B-B14F-4D97-AF65-F5344CB8AC3E}">
        <p14:creationId xmlns:p14="http://schemas.microsoft.com/office/powerpoint/2010/main" val="386479327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noFill/>
        </p:spPr>
        <p:txBody>
          <a:bodyPr/>
          <a:lstStyle/>
          <a:p>
            <a:fld id="{725F07F5-2110-4F4F-84A3-2BE314CF9830}" type="slidenum">
              <a:rPr lang="en-AU"/>
              <a:pPr/>
              <a:t>42</a:t>
            </a:fld>
            <a:endParaRPr lang="en-AU" dirty="0"/>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noFill/>
          <a:ln/>
        </p:spPr>
        <p:txBody>
          <a:bodyPr/>
          <a:lstStyle/>
          <a:p>
            <a:r>
              <a:rPr lang="en-US" dirty="0"/>
              <a:t>As with any security service, user authentication, particularly remote user authentication,</a:t>
            </a:r>
          </a:p>
          <a:p>
            <a:r>
              <a:rPr lang="en-US" dirty="0"/>
              <a:t>is subject to a variety of attacks. Table 3.5, from [OGOR03], summarizes</a:t>
            </a:r>
          </a:p>
          <a:p>
            <a:r>
              <a:rPr lang="en-US" dirty="0"/>
              <a:t>the principal attacks on user authentication, broken down by type of authenticator.</a:t>
            </a:r>
          </a:p>
          <a:p>
            <a:r>
              <a:rPr lang="en-US" dirty="0"/>
              <a:t>Much of the table is self-explanatory. In this section, we expand on some of the</a:t>
            </a:r>
          </a:p>
          <a:p>
            <a:r>
              <a:rPr lang="en-US" dirty="0"/>
              <a:t>table’s entries.</a:t>
            </a:r>
          </a:p>
          <a:p>
            <a:endParaRPr lang="en-US" dirty="0">
              <a:latin typeface="Times New Roman" pitchFamily="-110" charset="0"/>
            </a:endParaRPr>
          </a:p>
          <a:p>
            <a:endParaRPr lang="en-US" dirty="0">
              <a:latin typeface="Times New Roman" pitchFamily="-110" charset="0"/>
            </a:endParaRPr>
          </a:p>
        </p:txBody>
      </p:sp>
    </p:spTree>
    <p:extLst>
      <p:ext uri="{BB962C8B-B14F-4D97-AF65-F5344CB8AC3E}">
        <p14:creationId xmlns:p14="http://schemas.microsoft.com/office/powerpoint/2010/main" val="38746803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p:cNvSpPr>
            <a:spLocks noGrp="1" noChangeArrowheads="1"/>
          </p:cNvSpPr>
          <p:nvPr>
            <p:ph type="sldNum" sz="quarter" idx="5"/>
          </p:nvPr>
        </p:nvSpPr>
        <p:spPr>
          <a:noFill/>
        </p:spPr>
        <p:txBody>
          <a:bodyPr/>
          <a:lstStyle/>
          <a:p>
            <a:fld id="{5ADF4852-9B16-3F4A-B681-834D6C1DEE79}" type="slidenum">
              <a:rPr lang="en-AU"/>
              <a:pPr/>
              <a:t>43</a:t>
            </a:fld>
            <a:endParaRPr lang="en-AU" dirty="0"/>
          </a:p>
        </p:txBody>
      </p:sp>
      <p:sp>
        <p:nvSpPr>
          <p:cNvPr id="88067" name="Rectangle 2"/>
          <p:cNvSpPr>
            <a:spLocks noGrp="1" noRot="1" noChangeAspect="1" noChangeArrowheads="1" noTextEdit="1"/>
          </p:cNvSpPr>
          <p:nvPr>
            <p:ph type="sldImg"/>
          </p:nvPr>
        </p:nvSpPr>
        <p:spPr>
          <a:ln/>
        </p:spPr>
      </p:sp>
      <p:sp>
        <p:nvSpPr>
          <p:cNvPr id="88068" name="Rectangle 3"/>
          <p:cNvSpPr>
            <a:spLocks noGrp="1" noChangeArrowheads="1"/>
          </p:cNvSpPr>
          <p:nvPr>
            <p:ph type="body" idx="1"/>
          </p:nvPr>
        </p:nvSpPr>
        <p:spPr>
          <a:noFill/>
          <a:ln/>
        </p:spPr>
        <p:txBody>
          <a:bodyPr/>
          <a:lstStyle/>
          <a:p>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Client attacks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are those in which an adversary attempts to achieve user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authentication without access to the remote host or to the intervening communications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path. The adversary attempts to masquerade as a legitimate user. For a password-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based system, the adversary may attempt to guess the likely user password.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Multiple guesses may be made. At the extreme, the adversary sequences through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all possible passwords in an exhaustive attempt to succeed. One way to thwart such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 attack is to select a password that is both lengthy and unpredictable. In effect,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such a password has large entropy; that is, many bits are required to represent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password. Another countermeasure is to limit the number of attempts that can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made in a given time period from a given source.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token can generate a high-entropy passcode from a low-entropy PIN or password,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thwarting exhaustive searches. The adversary may be able to guess or acquire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PIN or password but must additionally acquire the physical token to succeed.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Host attacks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are directed at the user file at the host where passwords, token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passcodes, or biometric templates are stored. Section 3.2 discusses the security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considerations with respect to passwords. For tokens, there is the additional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defense of using one-time passcodes, so that passcodes are not stored in a host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passcode file. Biometric features of a user are difficult to secure because they are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physical features of the user. For a static feature, biometric device authentication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adds a measure of protection. For a dynamic feature, a challenge-response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protocol enhances security.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Eavesdropping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in the context of passwords refers to an adversary’s attempt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learn the password by observing the user, finding a written copy of the password,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 some similar attack that involves the physical proximity of user and adversary.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Another form of eavesdropping is keystroke logging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keylogging</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in which malicious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hardware or software is installed so that the attacker can capture the user’s keystrokes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for later analysis. A system that relies on multiple factors (e.g., password plus token 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password plus biometric) is resistant to this type of attack. For a token, an analogous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threat is theft  of the token or physical copying of the token. Again, a multifactor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protocol resists this type of attack better than a pure token protocol. The analogous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threat for a biometric protocol is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copying</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or imitating the biometric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parameter so as to generate the desired template. Dynamic biometrics are less susceptible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such attacks. For static biometrics, device authentication is a useful countermeasure.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Replay</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involve an adversary repeating a previously captured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user response. The most common countermeasure to such attacks is the challenge-response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protocol.</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 a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Trojan horse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attack, an application or physical device masquerades as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 authentic application or device for the purpose of capturing a user password,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passcode, or biometric. The adversary can then use the captured information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masquerade as a legitimate user. A simple example of this is a rogue bank machine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used to capture user ID/password combinations.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denial-of-service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 attempts to disable a user authentication service by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flooding the service with numerous authentication attempts. A more selective attack</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denies service to a specific user by attempting logon until the threshold is reached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that causes lockout to this user because of too many logon attempts. A multifactor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authentication protocol that includes a token thwarts this attack, because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adversary must first acquire the token.</a:t>
            </a:r>
            <a:endParaRPr lang="en-US" dirty="0">
              <a:latin typeface="Times New Roman" pitchFamily="-110" charset="0"/>
            </a:endParaRPr>
          </a:p>
        </p:txBody>
      </p:sp>
    </p:spTree>
    <p:extLst>
      <p:ext uri="{BB962C8B-B14F-4D97-AF65-F5344CB8AC3E}">
        <p14:creationId xmlns:p14="http://schemas.microsoft.com/office/powerpoint/2010/main" val="131290424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7"/>
          <p:cNvSpPr>
            <a:spLocks noGrp="1" noChangeArrowheads="1"/>
          </p:cNvSpPr>
          <p:nvPr>
            <p:ph type="sldNum" sz="quarter" idx="5"/>
          </p:nvPr>
        </p:nvSpPr>
        <p:spPr>
          <a:noFill/>
        </p:spPr>
        <p:txBody>
          <a:bodyPr/>
          <a:lstStyle/>
          <a:p>
            <a:fld id="{B8BD4724-C5E1-7B43-85BD-EB60322673A2}" type="slidenum">
              <a:rPr lang="en-AU"/>
              <a:pPr/>
              <a:t>44</a:t>
            </a:fld>
            <a:endParaRPr lang="en-AU" dirty="0"/>
          </a:p>
        </p:txBody>
      </p:sp>
      <p:sp>
        <p:nvSpPr>
          <p:cNvPr id="90115" name="Rectangle 2"/>
          <p:cNvSpPr>
            <a:spLocks noGrp="1" noRot="1" noChangeAspect="1" noChangeArrowheads="1" noTextEdit="1"/>
          </p:cNvSpPr>
          <p:nvPr>
            <p:ph type="sldImg"/>
          </p:nvPr>
        </p:nvSpPr>
        <p:spPr>
          <a:ln/>
        </p:spPr>
      </p:sp>
      <p:sp>
        <p:nvSpPr>
          <p:cNvPr id="90116"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As an example of a biometric user authentication system, we look at an iris biometric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system that was developed for use by the United Arab Emirates (UAE) 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border control points [DAUG04, TIRO05, NBSP08]. The UAE relies heavily on 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outside workforce, and has increasingly become a tourist attraction. Accordingly,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relative to its size, the UAE has a very substantial volume of incoming visitors. 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typical day, more than 6,500 passengers enter the UAE via seven international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airports, three land ports, and seven sea ports. Handling a large volume of incoming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visitors in an efficient and timely manner thus poses a significant security challenge.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particular concern to the UAE are attempts by expelled persons to re-enter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country. Traditional means of preventing reentry involve identifying individuals by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name, date of birth, and other text-based data. The risk is that this information can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 changed after expulsion. An individual can arrive with a different passport with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different nationality and changes to other identifying information.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counter such attempts, the UAE decided on using a biometric identification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system and identified the following requirements: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Identify a single person from a large population of people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Rely on a biometric feature that does not change over time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Use biometric features that can be acquired quickly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Be easy to use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Respond in real-time for mass transit applications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Be safe and non-invasive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Scale into the billions of comparisons and maintain top performance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Be affordable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Iris recognition was chosen as the most efficient and foolproof method. No two irises</a:t>
            </a:r>
          </a:p>
          <a:p>
            <a:r>
              <a:rPr lang="en-US" sz="1200" kern="1200" dirty="0">
                <a:solidFill>
                  <a:schemeClr val="tx1"/>
                </a:solidFill>
                <a:effectLst/>
                <a:latin typeface="Arial" pitchFamily="-110" charset="0"/>
                <a:ea typeface="ＭＳ Ｐゴシック" pitchFamily="-110" charset="-128"/>
                <a:cs typeface="ＭＳ Ｐゴシック" pitchFamily="-110" charset="-128"/>
              </a:rPr>
              <a:t>are alike. There is no correlation between the iris patterns of even identical twins, or</a:t>
            </a:r>
          </a:p>
          <a:p>
            <a:r>
              <a:rPr lang="en-US" sz="1200" kern="1200" dirty="0">
                <a:solidFill>
                  <a:schemeClr val="tx1"/>
                </a:solidFill>
                <a:effectLst/>
                <a:latin typeface="Arial" pitchFamily="-110" charset="0"/>
                <a:ea typeface="ＭＳ Ｐゴシック" pitchFamily="-110" charset="-128"/>
                <a:cs typeface="ＭＳ Ｐゴシック" pitchFamily="-110" charset="-128"/>
              </a:rPr>
              <a:t>the right and left eye of an individual.</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System implementation involves enrollment and identity checking. All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expelled foreigners are subjected to an iris scan at one of the multiple enrollment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centers. This information is merged into one central database. Iris scanners are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installed at all 17 air, land, and sea ports into the UAE. An iris-recognition camera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takes a black-and-white picture 5 to 24 inches from the eye, depending on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camera. The camera uses non-invasive, near-infrared illumination that is similar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a TV remote control, barely visible and considered extremely safe. The picture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first is processed by software that localizes the inner and outer boundaries of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iris, and the eyelid contours, in order to extract just the iris portion. The software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creates a so-called phase code for the texture of the iris, similar to a DNA sequence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code. The unique features of the iris are captured by this code and can be compared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against a large database of scanned irises to make a match. Over a distributed network</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(Figure 3.14) the iris codes of all arriving passengers are compared in real-time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exhaustively against an enrolled central database.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Note that this is computationally a more demanding task than verifying 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identity. In this case, the iris pattern of each incoming passenger is compared against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entire database of known patterns to determine if there is a match. Given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current volume of traffic and size of the database, the daily number of iris cross-comparisons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 well over 9 billion.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As with any security system, adversaries are always looking for countermeasures.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UAE officials had to adopt new security methods to detect if an iris has been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dilated with eye drops before scanning. Expatriates who were banned from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UAE started using eye drops in an effort to fool the government’s iris recognition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system when they try to re-enter the country. A new algorithm and computerized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step-by-step procedure has been adopted to help officials determine if an iris is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normal condition or an eye-dilating drop has been used.</a:t>
            </a:r>
            <a:endParaRPr lang="en-US" dirty="0">
              <a:latin typeface="Times New Roman" pitchFamily="-110" charset="0"/>
            </a:endParaRPr>
          </a:p>
        </p:txBody>
      </p:sp>
    </p:spTree>
    <p:extLst>
      <p:ext uri="{BB962C8B-B14F-4D97-AF65-F5344CB8AC3E}">
        <p14:creationId xmlns:p14="http://schemas.microsoft.com/office/powerpoint/2010/main" val="30181450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p:spPr>
        <p:txBody>
          <a:bodyPr/>
          <a:lstStyle/>
          <a:p>
            <a:fld id="{3D7835C8-5C48-2D49-84D2-2743BE1ED1E8}" type="slidenum">
              <a:rPr lang="en-AU"/>
              <a:pPr/>
              <a:t>45</a:t>
            </a:fld>
            <a:endParaRPr lang="en-AU" dirty="0"/>
          </a:p>
        </p:txBody>
      </p:sp>
      <p:sp>
        <p:nvSpPr>
          <p:cNvPr id="92163" name="Rectangle 1026"/>
          <p:cNvSpPr>
            <a:spLocks noGrp="1" noRot="1" noChangeAspect="1" noChangeArrowheads="1" noTextEdit="1"/>
          </p:cNvSpPr>
          <p:nvPr>
            <p:ph type="sldImg"/>
          </p:nvPr>
        </p:nvSpPr>
        <p:spPr>
          <a:ln/>
        </p:spPr>
      </p:sp>
      <p:sp>
        <p:nvSpPr>
          <p:cNvPr id="92164" name="Rectangle 1027"/>
          <p:cNvSpPr>
            <a:spLocks noGrp="1" noChangeArrowheads="1"/>
          </p:cNvSpPr>
          <p:nvPr>
            <p:ph type="body" idx="1"/>
          </p:nvPr>
        </p:nvSpPr>
        <p:spPr>
          <a:noFill/>
          <a:ln/>
        </p:spPr>
        <p:txBody>
          <a:bodyPr/>
          <a:lstStyle/>
          <a:p>
            <a:r>
              <a:rPr lang="en-US" b="0" dirty="0"/>
              <a:t>Redspin, Inc., an independent auditor, recently released a report describing a</a:t>
            </a:r>
          </a:p>
          <a:p>
            <a:r>
              <a:rPr lang="en-US" b="0" dirty="0"/>
              <a:t>security vulnerability in ATM (automated teller machine) usage that affects a</a:t>
            </a:r>
          </a:p>
          <a:p>
            <a:r>
              <a:rPr lang="en-US" b="0" dirty="0"/>
              <a:t>number of small to mid-size ATM card issuers. This vulnerability provides a useful</a:t>
            </a:r>
          </a:p>
          <a:p>
            <a:r>
              <a:rPr lang="en-US" b="0" dirty="0"/>
              <a:t>case study illustrating that cryptographic functions and services alone do not</a:t>
            </a:r>
          </a:p>
          <a:p>
            <a:r>
              <a:rPr lang="en-US" b="0" dirty="0"/>
              <a:t>guarantee security; they must be properly implemented as part of a system.</a:t>
            </a:r>
          </a:p>
          <a:p>
            <a:endParaRPr lang="en-US" b="0" dirty="0"/>
          </a:p>
          <a:p>
            <a:r>
              <a:rPr lang="en-US" b="0" dirty="0"/>
              <a:t>We begin by defining terms used in this section:</a:t>
            </a:r>
          </a:p>
          <a:p>
            <a:endParaRPr lang="en-US" b="0" dirty="0"/>
          </a:p>
          <a:p>
            <a:r>
              <a:rPr lang="en-US" b="0" dirty="0"/>
              <a:t>• </a:t>
            </a:r>
            <a:r>
              <a:rPr lang="en-US" b="1" dirty="0"/>
              <a:t>Cardholder</a:t>
            </a:r>
            <a:r>
              <a:rPr lang="en-US" b="0" dirty="0"/>
              <a:t>: An individual to whom a debit card is issued. Typically, this</a:t>
            </a:r>
          </a:p>
          <a:p>
            <a:r>
              <a:rPr lang="en-US" b="0" dirty="0"/>
              <a:t>individual is also responsible for payment of all charges made to that card.</a:t>
            </a:r>
          </a:p>
          <a:p>
            <a:endParaRPr lang="en-US" b="0" dirty="0"/>
          </a:p>
          <a:p>
            <a:r>
              <a:rPr lang="en-US" b="0" dirty="0"/>
              <a:t>• I</a:t>
            </a:r>
            <a:r>
              <a:rPr lang="en-US" b="1" dirty="0"/>
              <a:t>ssuer</a:t>
            </a:r>
            <a:r>
              <a:rPr lang="en-US" b="0" dirty="0"/>
              <a:t>: An institution that issues debit cards to cardholders. This institution</a:t>
            </a:r>
          </a:p>
          <a:p>
            <a:r>
              <a:rPr lang="en-US" b="0" dirty="0"/>
              <a:t>is responsible for the cardholder’s account and authorizes all transactions.</a:t>
            </a:r>
          </a:p>
          <a:p>
            <a:r>
              <a:rPr lang="en-US" b="0" dirty="0"/>
              <a:t>Banks and credit unions are typical issuers.</a:t>
            </a:r>
          </a:p>
          <a:p>
            <a:endParaRPr lang="en-US" b="0" dirty="0"/>
          </a:p>
          <a:p>
            <a:r>
              <a:rPr lang="en-US" b="0" dirty="0"/>
              <a:t>• </a:t>
            </a:r>
            <a:r>
              <a:rPr lang="en-US" b="1" dirty="0"/>
              <a:t>Processor: </a:t>
            </a:r>
            <a:r>
              <a:rPr lang="en-US" b="0" dirty="0"/>
              <a:t>An organization that provides services such as core data processing</a:t>
            </a:r>
          </a:p>
          <a:p>
            <a:r>
              <a:rPr lang="en-US" b="0" dirty="0"/>
              <a:t>(PIN recognition and account updating), electronic funds transfer (EFT), and so</a:t>
            </a:r>
          </a:p>
          <a:p>
            <a:r>
              <a:rPr lang="en-US" b="0" dirty="0"/>
              <a:t>on to issuers. EFT allows an issuer to access regional and national networks that</a:t>
            </a:r>
          </a:p>
          <a:p>
            <a:r>
              <a:rPr lang="en-US" b="0" dirty="0"/>
              <a:t>connect point of sale (POS) devices and ATMs worldwide. Examples of processing</a:t>
            </a:r>
          </a:p>
          <a:p>
            <a:r>
              <a:rPr lang="en-US" b="0" dirty="0"/>
              <a:t>companies include Fidelity National Financial and Jack Henry &amp; Associates.</a:t>
            </a:r>
          </a:p>
          <a:p>
            <a:endParaRPr lang="en-US" b="0" dirty="0"/>
          </a:p>
          <a:p>
            <a:r>
              <a:rPr lang="en-US" b="0" dirty="0"/>
              <a:t>Customers expect 24/7 service at ATM stations. For many small to mid-sized</a:t>
            </a:r>
          </a:p>
          <a:p>
            <a:r>
              <a:rPr lang="en-US" b="0" dirty="0"/>
              <a:t>issuers, it is more cost-effective for contract processors to provide the required data</a:t>
            </a:r>
          </a:p>
          <a:p>
            <a:r>
              <a:rPr lang="en-US" b="0" dirty="0"/>
              <a:t>processing and EFT/ATM services. Each service typically requires a dedicated data</a:t>
            </a:r>
          </a:p>
          <a:p>
            <a:r>
              <a:rPr lang="en-US" b="0" dirty="0"/>
              <a:t>connection between the issuer and the processor, using a leased line or a virtual</a:t>
            </a:r>
          </a:p>
          <a:p>
            <a:r>
              <a:rPr lang="en-US" b="0" dirty="0"/>
              <a:t>leased line.</a:t>
            </a:r>
          </a:p>
          <a:p>
            <a:endParaRPr lang="en-US" b="0" dirty="0"/>
          </a:p>
          <a:p>
            <a:r>
              <a:rPr lang="en-US" b="0" dirty="0"/>
              <a:t>Prior to about 2003, the typical configuration involving issuer, processor,</a:t>
            </a:r>
          </a:p>
          <a:p>
            <a:r>
              <a:rPr lang="en-US" b="0" dirty="0"/>
              <a:t>and ATM machines could be characterized by Figure 3.15a. The ATM units linked</a:t>
            </a:r>
          </a:p>
          <a:p>
            <a:r>
              <a:rPr lang="en-US" b="0" dirty="0"/>
              <a:t>directly to the processor rather than to the issuer that owned the ATM, via leased</a:t>
            </a:r>
          </a:p>
          <a:p>
            <a:r>
              <a:rPr lang="en-US" b="0" dirty="0"/>
              <a:t>or virtual leased line. The use of a dedicated link made it difficult to maliciously</a:t>
            </a:r>
          </a:p>
          <a:p>
            <a:r>
              <a:rPr lang="en-US" b="0" dirty="0"/>
              <a:t>intercept transferred data. To add to the security, the PIN portion of messages</a:t>
            </a:r>
          </a:p>
          <a:p>
            <a:r>
              <a:rPr lang="en-US" b="0" dirty="0"/>
              <a:t>transmitted from ATM to processor was encrypted using DES (Data Encryption</a:t>
            </a:r>
          </a:p>
          <a:p>
            <a:r>
              <a:rPr lang="en-US" b="0" dirty="0"/>
              <a:t>Standard). Processors have connections to EFT (electronic funds transfer) exchange</a:t>
            </a:r>
          </a:p>
          <a:p>
            <a:r>
              <a:rPr lang="en-US" b="0" dirty="0"/>
              <a:t>networks to allow cardholders access to accounts from any ATM. With the configuration</a:t>
            </a:r>
          </a:p>
          <a:p>
            <a:r>
              <a:rPr lang="en-US" b="0" dirty="0"/>
              <a:t>of Figure 3.15a, a transaction proceeds as follows. A user swipes her card and</a:t>
            </a:r>
          </a:p>
          <a:p>
            <a:r>
              <a:rPr lang="en-US" b="0" dirty="0"/>
              <a:t>enters her PIN. The ATM encrypts the PIN and transmits it to the processor as part</a:t>
            </a:r>
          </a:p>
          <a:p>
            <a:r>
              <a:rPr lang="en-US" b="0" dirty="0"/>
              <a:t>of an authorization request. The processor updates the customer’s information and</a:t>
            </a:r>
          </a:p>
          <a:p>
            <a:r>
              <a:rPr lang="en-US" b="0" dirty="0"/>
              <a:t>sends a reply.</a:t>
            </a:r>
          </a:p>
          <a:p>
            <a:endParaRPr lang="en-US" b="0" dirty="0"/>
          </a:p>
          <a:p>
            <a:r>
              <a:rPr lang="en-US" b="0" dirty="0"/>
              <a:t>In the early 2000s, banks worldwide began the process of migrating from</a:t>
            </a:r>
          </a:p>
          <a:p>
            <a:r>
              <a:rPr lang="en-US" b="0" dirty="0"/>
              <a:t>an older generation of ATMs using IBM’s OS/2 operating system to new systems</a:t>
            </a:r>
          </a:p>
          <a:p>
            <a:r>
              <a:rPr lang="en-US" b="0" dirty="0"/>
              <a:t>running Windows. The mass migration to Windows has been spurred by a number</a:t>
            </a:r>
          </a:p>
          <a:p>
            <a:r>
              <a:rPr lang="en-US" b="0" dirty="0"/>
              <a:t>of factors, including IBM’s decision to stop supporting OS/2 by 2006, market</a:t>
            </a:r>
          </a:p>
          <a:p>
            <a:r>
              <a:rPr lang="en-US" b="0" dirty="0"/>
              <a:t>pressure from creditors such as MasterCard International and Visa International to</a:t>
            </a:r>
          </a:p>
          <a:p>
            <a:r>
              <a:rPr lang="en-US" b="0" dirty="0"/>
              <a:t>introduce stronger Triple DES, and pressure from U.S. regulators to introduce new</a:t>
            </a:r>
          </a:p>
          <a:p>
            <a:r>
              <a:rPr lang="en-US" b="0" dirty="0"/>
              <a:t>features for disabled users. Many banks, such as those audited by Redspin, included</a:t>
            </a:r>
          </a:p>
          <a:p>
            <a:r>
              <a:rPr lang="en-US" b="0" dirty="0"/>
              <a:t>a number of other enhancements at the same time as the introduction of Windows</a:t>
            </a:r>
          </a:p>
          <a:p>
            <a:r>
              <a:rPr lang="en-US" b="0" dirty="0"/>
              <a:t>and triple DES, especially the use of TCP/IP as a network transport.</a:t>
            </a:r>
          </a:p>
          <a:p>
            <a:endParaRPr lang="en-US" b="0" dirty="0"/>
          </a:p>
          <a:p>
            <a:r>
              <a:rPr lang="en-US" b="0" dirty="0"/>
              <a:t>Because issuers typically run their own Internet-connected local area networks</a:t>
            </a:r>
          </a:p>
          <a:p>
            <a:r>
              <a:rPr lang="en-US" b="0" dirty="0"/>
              <a:t>(LANs) and intranets using TCP/IP, it was attractive to connect ATMs to these</a:t>
            </a:r>
          </a:p>
          <a:p>
            <a:r>
              <a:rPr lang="en-US" b="0" dirty="0"/>
              <a:t>issuer networks and maintain only a single dedicated line to the processor, leading</a:t>
            </a:r>
          </a:p>
          <a:p>
            <a:r>
              <a:rPr lang="en-US" b="0" dirty="0"/>
              <a:t>to the configuration illustrated in Figure 3.15b. This configuration saves the issuer</a:t>
            </a:r>
          </a:p>
          <a:p>
            <a:r>
              <a:rPr lang="en-US" b="0" dirty="0"/>
              <a:t>expensive monthly circuit fees and enables easier management of ATMs by the</a:t>
            </a:r>
          </a:p>
          <a:p>
            <a:r>
              <a:rPr lang="en-US" b="0" dirty="0"/>
              <a:t>issuer. In this configuration, the information sent from the ATM to the processor</a:t>
            </a:r>
          </a:p>
          <a:p>
            <a:r>
              <a:rPr lang="en-US" b="0" dirty="0"/>
              <a:t>traverses the issuer’s network before being sent to the processor. It is during this</a:t>
            </a:r>
          </a:p>
          <a:p>
            <a:r>
              <a:rPr lang="en-US" b="0" dirty="0"/>
              <a:t>time on the issuer’s network that the customer information is vulnerable.</a:t>
            </a:r>
          </a:p>
          <a:p>
            <a:endParaRPr lang="en-US" b="0" dirty="0"/>
          </a:p>
          <a:p>
            <a:r>
              <a:rPr lang="en-US" b="0" dirty="0"/>
              <a:t>The security problem was that with the upgrade to a new ATM OS and a</a:t>
            </a:r>
          </a:p>
          <a:p>
            <a:r>
              <a:rPr lang="en-US" b="0" dirty="0"/>
              <a:t>new communications configuration, the only security enhancement was the use of</a:t>
            </a:r>
          </a:p>
          <a:p>
            <a:r>
              <a:rPr lang="en-US" b="0" dirty="0"/>
              <a:t>triple DES rather than DES to encrypt the PIN. The rest of the information in the</a:t>
            </a:r>
          </a:p>
          <a:p>
            <a:r>
              <a:rPr lang="en-US" b="0" dirty="0"/>
              <a:t>ATM request message is sent in the clear. This includes the card number, expiration</a:t>
            </a:r>
          </a:p>
          <a:p>
            <a:r>
              <a:rPr lang="en-US" b="0" dirty="0"/>
              <a:t>date, account balances, and withdrawal amounts. A hacker tapping into the bank’s</a:t>
            </a:r>
          </a:p>
          <a:p>
            <a:r>
              <a:rPr lang="en-US" b="0" dirty="0"/>
              <a:t>network, either from an internal location or from across the Internet potentially</a:t>
            </a:r>
          </a:p>
          <a:p>
            <a:r>
              <a:rPr lang="en-US" b="0" dirty="0"/>
              <a:t>would have complete access to every single ATM transaction.</a:t>
            </a:r>
          </a:p>
          <a:p>
            <a:endParaRPr lang="en-US" b="0" dirty="0"/>
          </a:p>
          <a:p>
            <a:r>
              <a:rPr lang="en-US" b="0" dirty="0"/>
              <a:t>The situation just described leads to two principal vulnerabilities:</a:t>
            </a:r>
          </a:p>
          <a:p>
            <a:endParaRPr lang="en-US" b="0" dirty="0"/>
          </a:p>
          <a:p>
            <a:r>
              <a:rPr lang="en-US" b="0" dirty="0"/>
              <a:t>• </a:t>
            </a:r>
            <a:r>
              <a:rPr lang="en-US" b="1" dirty="0"/>
              <a:t>Confidentiality</a:t>
            </a:r>
            <a:r>
              <a:rPr lang="en-US" b="0" dirty="0"/>
              <a:t>: The card number, expiration date, and account balance can</a:t>
            </a:r>
          </a:p>
          <a:p>
            <a:r>
              <a:rPr lang="en-US" b="0" dirty="0"/>
              <a:t>be used for online purchases or to create a duplicate card for signature-based</a:t>
            </a:r>
          </a:p>
          <a:p>
            <a:r>
              <a:rPr lang="en-US" b="0" dirty="0"/>
              <a:t>transactions.</a:t>
            </a:r>
          </a:p>
          <a:p>
            <a:endParaRPr lang="en-US" b="0" dirty="0"/>
          </a:p>
          <a:p>
            <a:r>
              <a:rPr lang="en-US" b="0" dirty="0"/>
              <a:t>• I</a:t>
            </a:r>
            <a:r>
              <a:rPr lang="en-US" b="1" dirty="0"/>
              <a:t>ntegrity</a:t>
            </a:r>
            <a:r>
              <a:rPr lang="en-US" b="0" dirty="0"/>
              <a:t>: There is no protection to prevent an attacker from injecting or</a:t>
            </a:r>
          </a:p>
          <a:p>
            <a:r>
              <a:rPr lang="en-US" b="0" dirty="0"/>
              <a:t>altering data in transit. If an adversary is able to capture messages en route,</a:t>
            </a:r>
          </a:p>
          <a:p>
            <a:r>
              <a:rPr lang="en-US" b="0" dirty="0"/>
              <a:t>the adversary can masquerade as either the processor or the ATM. Acting</a:t>
            </a:r>
          </a:p>
          <a:p>
            <a:r>
              <a:rPr lang="en-US" b="0" dirty="0"/>
              <a:t>as the processor, the adversary may be able to direct the ATM to dispense</a:t>
            </a:r>
          </a:p>
          <a:p>
            <a:r>
              <a:rPr lang="en-US" b="0" dirty="0"/>
              <a:t>money without the processor ever knowing that a transaction has occurred.</a:t>
            </a:r>
          </a:p>
          <a:p>
            <a:r>
              <a:rPr lang="en-US" b="0" dirty="0"/>
              <a:t>If an adversary captures a user’s account information and encrypted PIN,</a:t>
            </a:r>
          </a:p>
          <a:p>
            <a:r>
              <a:rPr lang="en-US" b="0" dirty="0"/>
              <a:t>the account is compromised until the ATM encryption key is changed,</a:t>
            </a:r>
          </a:p>
          <a:p>
            <a:r>
              <a:rPr lang="en-US" b="0" dirty="0"/>
              <a:t>enabling the adversary to modify account balances or effect transfers.</a:t>
            </a:r>
          </a:p>
          <a:p>
            <a:endParaRPr lang="en-US" b="0" dirty="0"/>
          </a:p>
          <a:p>
            <a:r>
              <a:rPr lang="en-US" b="0" dirty="0"/>
              <a:t>Redspin recommended a number of measures that banks can take to counter</a:t>
            </a:r>
          </a:p>
          <a:p>
            <a:r>
              <a:rPr lang="en-US" b="0" dirty="0"/>
              <a:t>these threats. Short-term fixes include segmenting ATM traffic from the rest of the</a:t>
            </a:r>
          </a:p>
          <a:p>
            <a:r>
              <a:rPr lang="en-US" b="0" dirty="0"/>
              <a:t>network either by implementing strict firewall rule sets or physically dividing the</a:t>
            </a:r>
          </a:p>
          <a:p>
            <a:r>
              <a:rPr lang="en-US" b="0" dirty="0"/>
              <a:t>networks altogether. An additional short-term fix is to implement network-level</a:t>
            </a:r>
          </a:p>
          <a:p>
            <a:r>
              <a:rPr lang="en-US" b="0" dirty="0"/>
              <a:t>encryption between routers that the ATM traffic traverses.</a:t>
            </a:r>
          </a:p>
          <a:p>
            <a:endParaRPr lang="en-US" b="0" dirty="0"/>
          </a:p>
          <a:p>
            <a:r>
              <a:rPr lang="en-US" b="0" dirty="0"/>
              <a:t>Long-term fixes involve changes in the application-level software. Protecting</a:t>
            </a:r>
          </a:p>
          <a:p>
            <a:r>
              <a:rPr lang="en-US" b="0" dirty="0"/>
              <a:t>confidentiality requires encrypting all customer-related information that traverses</a:t>
            </a:r>
          </a:p>
          <a:p>
            <a:r>
              <a:rPr lang="en-US" b="0" dirty="0"/>
              <a:t>the network. Ensuring data integrity requires better machine-to-machine authentication</a:t>
            </a:r>
          </a:p>
          <a:p>
            <a:r>
              <a:rPr lang="en-US" b="0" dirty="0"/>
              <a:t>between the ATM and processor and the use of challenge-response protocols</a:t>
            </a:r>
          </a:p>
          <a:p>
            <a:r>
              <a:rPr lang="en-US" b="0" dirty="0"/>
              <a:t>to counter replay attacks.</a:t>
            </a:r>
            <a:endParaRPr lang="en-US" b="0" dirty="0">
              <a:latin typeface="Times New Roman" pitchFamily="-110" charset="0"/>
            </a:endParaRPr>
          </a:p>
        </p:txBody>
      </p:sp>
    </p:spTree>
    <p:extLst>
      <p:ext uri="{BB962C8B-B14F-4D97-AF65-F5344CB8AC3E}">
        <p14:creationId xmlns:p14="http://schemas.microsoft.com/office/powerpoint/2010/main" val="149676441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AF8046-0263-F74C-BDB1-E6E78A850B0B}" type="slidenum">
              <a:rPr lang="en-AU">
                <a:solidFill>
                  <a:srgbClr val="000000"/>
                </a:solidFill>
              </a:rPr>
              <a:pPr/>
              <a:t>46</a:t>
            </a:fld>
            <a:endParaRPr lang="en-AU" dirty="0">
              <a:solidFill>
                <a:srgbClr val="000000"/>
              </a:solidFill>
            </a:endParaRPr>
          </a:p>
        </p:txBody>
      </p:sp>
      <p:sp>
        <p:nvSpPr>
          <p:cNvPr id="206852" name="Rectangle 4"/>
          <p:cNvSpPr>
            <a:spLocks noGrp="1" noRot="1" noChangeAspect="1" noChangeArrowheads="1" noTextEdit="1"/>
          </p:cNvSpPr>
          <p:nvPr>
            <p:ph type="sldImg"/>
          </p:nvPr>
        </p:nvSpPr>
        <p:spPr>
          <a:ln/>
        </p:spPr>
      </p:sp>
      <p:sp>
        <p:nvSpPr>
          <p:cNvPr id="206853" name="Rectangle 5"/>
          <p:cNvSpPr>
            <a:spLocks noGrp="1" noChangeArrowheads="1"/>
          </p:cNvSpPr>
          <p:nvPr>
            <p:ph type="body" idx="1"/>
          </p:nvPr>
        </p:nvSpPr>
        <p:spPr/>
        <p:txBody>
          <a:bodyPr/>
          <a:lstStyle/>
          <a:p>
            <a:r>
              <a:rPr lang="en-US">
                <a:latin typeface="Times New Roman" pitchFamily="-107" charset="0"/>
              </a:rPr>
              <a:t>Chapter 3 </a:t>
            </a:r>
            <a:r>
              <a:rPr lang="en-US" dirty="0">
                <a:latin typeface="Times New Roman" pitchFamily="-107" charset="0"/>
              </a:rPr>
              <a:t>summary.</a:t>
            </a:r>
          </a:p>
        </p:txBody>
      </p:sp>
    </p:spTree>
    <p:extLst>
      <p:ext uri="{BB962C8B-B14F-4D97-AF65-F5344CB8AC3E}">
        <p14:creationId xmlns:p14="http://schemas.microsoft.com/office/powerpoint/2010/main" val="5967951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 NIST SP 800-63-3 defines a general model for user authentication that involves</a:t>
            </a:r>
          </a:p>
          <a:p>
            <a:r>
              <a:rPr lang="en-US" sz="1200" kern="1200" dirty="0">
                <a:solidFill>
                  <a:schemeClr val="tx1"/>
                </a:solidFill>
                <a:effectLst/>
                <a:latin typeface="Arial" pitchFamily="-110" charset="0"/>
                <a:ea typeface="ＭＳ Ｐゴシック" pitchFamily="-110" charset="-128"/>
                <a:cs typeface="ＭＳ Ｐゴシック" pitchFamily="-110" charset="-128"/>
              </a:rPr>
              <a:t>a number</a:t>
            </a:r>
            <a:r>
              <a:rPr lang="en-US" sz="1200" kern="1200" baseline="0" dirty="0">
                <a:solidFill>
                  <a:schemeClr val="tx1"/>
                </a:solidFill>
                <a:effectLst/>
                <a:latin typeface="Arial" pitchFamily="-110" charset="0"/>
                <a:ea typeface="ＭＳ Ｐゴシック" pitchFamily="-110" charset="-128"/>
                <a:cs typeface="ＭＳ Ｐゴシック" pitchFamily="-110" charset="-128"/>
              </a:rPr>
              <a:t> </a:t>
            </a:r>
            <a:r>
              <a:rPr lang="en-US" sz="1200" kern="1200" dirty="0">
                <a:solidFill>
                  <a:schemeClr val="tx1"/>
                </a:solidFill>
                <a:effectLst/>
                <a:latin typeface="Arial" pitchFamily="-110" charset="0"/>
                <a:ea typeface="ＭＳ Ｐゴシック" pitchFamily="-110" charset="-128"/>
                <a:cs typeface="ＭＳ Ｐゴシック" pitchFamily="-110" charset="-128"/>
              </a:rPr>
              <a:t>of entities and procedures. We discuss this model with reference to</a:t>
            </a:r>
          </a:p>
          <a:p>
            <a:r>
              <a:rPr lang="en-US" sz="1200" kern="1200" dirty="0">
                <a:solidFill>
                  <a:schemeClr val="tx1"/>
                </a:solidFill>
                <a:effectLst/>
                <a:latin typeface="Arial" pitchFamily="-110" charset="0"/>
                <a:ea typeface="ＭＳ Ｐゴシック" pitchFamily="-110" charset="-128"/>
                <a:cs typeface="ＭＳ Ｐゴシック" pitchFamily="-110" charset="-128"/>
              </a:rPr>
              <a:t>Figure 3.1.</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initial requirement for performing user authentication is that the user must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 registered with the system. The following is a typical sequence for registration. 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applicant applies to a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registration authority (RA)</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to become a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subscriber</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of a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credential</a:t>
            </a:r>
          </a:p>
          <a:p>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service provider (CSP)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In this model, the RA is a trusted entity that establishes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vouches for the identity of an applicant to a CSP. The CSP then engages in 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exchange with the subscriber. Depending on the details of the overall authentication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system, the CSP issues some sort of electronic credential to the subscriber. The</a:t>
            </a:r>
          </a:p>
          <a:p>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credential</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is a data structure that authoritatively binds an identity and additional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attributes to a token possessed by a subscriber, and can be verified when presented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to the verifier in an authentication transaction. The token could be an encryption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key or an encrypted password that identifies the subscriber. The token may be issued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by the CSP, generated directly by the subscriber, or provided by a third party.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token and credential may be used in subsequent authentication events.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Once a user is registered as a subscriber, the actual authentication process can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take place between the subscriber and one or more systems that perform authentication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subsequently, authorization. The party to be authenticated is called a</a:t>
            </a:r>
          </a:p>
          <a:p>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claimant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and the party verifying that identity is called a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verifier</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 When a claimant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successfully demonstrates possession and control of a token to a verifier through 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authentication protocol, the verifier can verify that the claimant is the subscriber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named in the corresponding credential. The verifier passes on an assertion about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identity of the subscriber to the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relying party (RP)</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 That assertion includes identity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information about a subscriber, such as the subscriber name, an identifier assigned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 registration, or other subscriber attributes that were verified in the registration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process. The RP can use the authenticated information provided by the verifier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make access control or authorization decisions.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 implemented system for authentication will differ from or be more complex</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than this simplified model, but the model illustrates the key roles and functions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needed for a secure authentication system.</a:t>
            </a:r>
            <a:endParaRPr lang="en-US" dirty="0"/>
          </a:p>
        </p:txBody>
      </p:sp>
      <p:sp>
        <p:nvSpPr>
          <p:cNvPr id="4" name="Slide Number Placeholder 3"/>
          <p:cNvSpPr>
            <a:spLocks noGrp="1"/>
          </p:cNvSpPr>
          <p:nvPr>
            <p:ph type="sldNum" sz="quarter" idx="10"/>
          </p:nvPr>
        </p:nvSpPr>
        <p:spPr/>
        <p:txBody>
          <a:bodyPr/>
          <a:lstStyle/>
          <a:p>
            <a:pPr>
              <a:defRPr/>
            </a:pPr>
            <a:fld id="{596B4704-35C5-FE4A-8DDF-C541CD54E575}" type="slidenum">
              <a:rPr lang="en-AU" smtClean="0"/>
              <a:pPr>
                <a:defRPr/>
              </a:pPr>
              <a:t>5</a:t>
            </a:fld>
            <a:endParaRPr lang="en-AU" dirty="0"/>
          </a:p>
        </p:txBody>
      </p:sp>
    </p:spTree>
    <p:extLst>
      <p:ext uri="{BB962C8B-B14F-4D97-AF65-F5344CB8AC3E}">
        <p14:creationId xmlns:p14="http://schemas.microsoft.com/office/powerpoint/2010/main" val="14946178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p:spPr>
        <p:txBody>
          <a:bodyPr/>
          <a:lstStyle/>
          <a:p>
            <a:fld id="{CA23D415-03AD-4749-9717-E66872E9B2DD}" type="slidenum">
              <a:rPr lang="en-AU"/>
              <a:pPr/>
              <a:t>6</a:t>
            </a:fld>
            <a:endParaRPr lang="en-AU" dirty="0"/>
          </a:p>
        </p:txBody>
      </p:sp>
      <p:sp>
        <p:nvSpPr>
          <p:cNvPr id="24579" name="Rectangle 2"/>
          <p:cNvSpPr>
            <a:spLocks noGrp="1" noRot="1" noChangeAspect="1" noChangeArrowheads="1" noTextEdit="1"/>
          </p:cNvSpPr>
          <p:nvPr>
            <p:ph type="sldImg"/>
          </p:nvPr>
        </p:nvSpPr>
        <p:spPr>
          <a:ln/>
        </p:spPr>
      </p:sp>
      <p:sp>
        <p:nvSpPr>
          <p:cNvPr id="24580" name="Rectangle 3"/>
          <p:cNvSpPr>
            <a:spLocks noGrp="1" noChangeArrowheads="1"/>
          </p:cNvSpPr>
          <p:nvPr>
            <p:ph type="body" idx="1"/>
          </p:nvPr>
        </p:nvSpPr>
        <p:spPr>
          <a:noFill/>
          <a:ln/>
        </p:spPr>
        <p:txBody>
          <a:bodyPr/>
          <a:lstStyle/>
          <a:p>
            <a:pPr eaLnBrk="1" hangingPunct="1"/>
            <a:r>
              <a:rPr lang="en-US" dirty="0">
                <a:latin typeface="Times" pitchFamily="-110" charset="0"/>
              </a:rPr>
              <a:t>There are four general means of authenticating a user's identity, which can be used alone or in combination:</a:t>
            </a:r>
          </a:p>
          <a:p>
            <a:pPr eaLnBrk="1" hangingPunct="1"/>
            <a:endParaRPr lang="en-US" dirty="0">
              <a:latin typeface="Times" pitchFamily="-110" charset="0"/>
              <a:ea typeface="Times New Roman" pitchFamily="-110" charset="0"/>
              <a:cs typeface="Times New Roman" pitchFamily="-110" charset="0"/>
            </a:endParaRPr>
          </a:p>
          <a:p>
            <a:pPr eaLnBrk="1" hangingPunct="1"/>
            <a:r>
              <a:rPr lang="en-US" dirty="0">
                <a:latin typeface="Times" pitchFamily="-110" charset="0"/>
                <a:ea typeface="Times New Roman" pitchFamily="-110" charset="0"/>
                <a:cs typeface="Times New Roman" pitchFamily="-110" charset="0"/>
              </a:rPr>
              <a:t>• </a:t>
            </a:r>
            <a:r>
              <a:rPr lang="en-US" b="1" dirty="0">
                <a:latin typeface="Times" pitchFamily="-110" charset="0"/>
              </a:rPr>
              <a:t>Something the individual knows:</a:t>
            </a:r>
            <a:r>
              <a:rPr lang="en-US" dirty="0">
                <a:latin typeface="Times" pitchFamily="-110" charset="0"/>
              </a:rPr>
              <a:t> Examples includes a password, a personal identification number (PIN), or answers to a prearranged set of questions.</a:t>
            </a:r>
          </a:p>
          <a:p>
            <a:pPr eaLnBrk="1" hangingPunct="1"/>
            <a:endParaRPr lang="en-US" dirty="0">
              <a:latin typeface="Times" pitchFamily="-110" charset="0"/>
              <a:ea typeface="Times New Roman" pitchFamily="-110" charset="0"/>
              <a:cs typeface="Times New Roman" pitchFamily="-110" charset="0"/>
            </a:endParaRPr>
          </a:p>
          <a:p>
            <a:pPr eaLnBrk="1" hangingPunct="1"/>
            <a:r>
              <a:rPr lang="en-US" dirty="0">
                <a:latin typeface="Times" pitchFamily="-110" charset="0"/>
                <a:ea typeface="Times New Roman" pitchFamily="-110" charset="0"/>
                <a:cs typeface="Times New Roman" pitchFamily="-110" charset="0"/>
              </a:rPr>
              <a:t>• </a:t>
            </a:r>
            <a:r>
              <a:rPr lang="en-US" b="1" dirty="0">
                <a:latin typeface="Times" pitchFamily="-110" charset="0"/>
              </a:rPr>
              <a:t>Something the individual possesses:</a:t>
            </a:r>
            <a:r>
              <a:rPr lang="en-US" dirty="0">
                <a:latin typeface="Times" pitchFamily="-110" charset="0"/>
              </a:rPr>
              <a:t> Examples include electronic keycards, smart cards, and physical keys. This type of authenticator is referred to as a </a:t>
            </a:r>
            <a:r>
              <a:rPr lang="en-US" i="1" dirty="0">
                <a:latin typeface="Times" pitchFamily="-110" charset="0"/>
              </a:rPr>
              <a:t>token</a:t>
            </a:r>
            <a:r>
              <a:rPr lang="en-US" dirty="0">
                <a:latin typeface="Times" pitchFamily="-110" charset="0"/>
              </a:rPr>
              <a:t>.</a:t>
            </a:r>
          </a:p>
          <a:p>
            <a:pPr eaLnBrk="1" hangingPunct="1"/>
            <a:endParaRPr lang="en-US" dirty="0">
              <a:latin typeface="Times" pitchFamily="-110" charset="0"/>
              <a:ea typeface="Times New Roman" pitchFamily="-110" charset="0"/>
              <a:cs typeface="Times New Roman" pitchFamily="-110" charset="0"/>
            </a:endParaRPr>
          </a:p>
          <a:p>
            <a:pPr eaLnBrk="1" hangingPunct="1"/>
            <a:r>
              <a:rPr lang="en-US" dirty="0">
                <a:latin typeface="Times" pitchFamily="-110" charset="0"/>
                <a:ea typeface="Times New Roman" pitchFamily="-110" charset="0"/>
                <a:cs typeface="Times New Roman" pitchFamily="-110" charset="0"/>
              </a:rPr>
              <a:t>• </a:t>
            </a:r>
            <a:r>
              <a:rPr lang="en-US" b="1" dirty="0">
                <a:latin typeface="Times" pitchFamily="-110" charset="0"/>
              </a:rPr>
              <a:t>Something the individual is (static biometrics):</a:t>
            </a:r>
            <a:r>
              <a:rPr lang="en-US" dirty="0">
                <a:latin typeface="Times" pitchFamily="-110" charset="0"/>
              </a:rPr>
              <a:t> Examples include recognition by fingerprint, retina, and face.</a:t>
            </a:r>
          </a:p>
          <a:p>
            <a:pPr eaLnBrk="1" hangingPunct="1"/>
            <a:endParaRPr lang="en-US" dirty="0">
              <a:latin typeface="Times" pitchFamily="-110" charset="0"/>
              <a:ea typeface="Times New Roman" pitchFamily="-110" charset="0"/>
              <a:cs typeface="Times New Roman" pitchFamily="-110" charset="0"/>
            </a:endParaRPr>
          </a:p>
          <a:p>
            <a:pPr eaLnBrk="1" hangingPunct="1"/>
            <a:r>
              <a:rPr lang="en-US" dirty="0">
                <a:latin typeface="Times" pitchFamily="-110" charset="0"/>
                <a:ea typeface="Times New Roman" pitchFamily="-110" charset="0"/>
                <a:cs typeface="Times New Roman" pitchFamily="-110" charset="0"/>
              </a:rPr>
              <a:t>• </a:t>
            </a:r>
            <a:r>
              <a:rPr lang="en-US" b="1" dirty="0">
                <a:latin typeface="Times" pitchFamily="-110" charset="0"/>
              </a:rPr>
              <a:t>Something the individual does (dynamic biometrics):</a:t>
            </a:r>
            <a:r>
              <a:rPr lang="en-US" dirty="0">
                <a:latin typeface="Times" pitchFamily="-110" charset="0"/>
              </a:rPr>
              <a:t> Examples include recognition by voice pattern, handwriting characteristics, and typing rhythm.</a:t>
            </a:r>
          </a:p>
          <a:p>
            <a:pPr eaLnBrk="1" hangingPunct="1"/>
            <a:endParaRPr lang="en-US" dirty="0">
              <a:latin typeface="Times" pitchFamily="-110" charset="0"/>
            </a:endParaRPr>
          </a:p>
          <a:p>
            <a:pPr eaLnBrk="1" hangingPunct="1"/>
            <a:r>
              <a:rPr lang="en-US" dirty="0">
                <a:latin typeface="Times" pitchFamily="-110" charset="0"/>
              </a:rPr>
              <a:t>All of these methods, properly implemented and used, can provide secure user authentication. However, each method has problems. An adversary may be able to guess or steal a password. Similarly, an adversary may be able to forge or steal a token. A user may forget a password or lose a token. Further, there is a significant administrative overhead for managing password and token information on systems and securing such information on systems. With respect to biometric authenticators, there are a variety of problems, including dealing with false positives and false negatives, user acceptance, cost, and convenience. </a:t>
            </a:r>
          </a:p>
        </p:txBody>
      </p:sp>
    </p:spTree>
    <p:extLst>
      <p:ext uri="{BB962C8B-B14F-4D97-AF65-F5344CB8AC3E}">
        <p14:creationId xmlns:p14="http://schemas.microsoft.com/office/powerpoint/2010/main" val="41019285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 Multifactor authentication refers to the use</a:t>
            </a:r>
          </a:p>
          <a:p>
            <a:r>
              <a:rPr lang="en-US" sz="1200" kern="1200" dirty="0">
                <a:solidFill>
                  <a:schemeClr val="tx1"/>
                </a:solidFill>
                <a:effectLst/>
                <a:latin typeface="Arial" pitchFamily="-110" charset="0"/>
                <a:ea typeface="ＭＳ Ｐゴシック" pitchFamily="-110" charset="-128"/>
                <a:cs typeface="ＭＳ Ｐゴシック" pitchFamily="-110" charset="-128"/>
              </a:rPr>
              <a:t>of more than one of the authentication means in the preceding list (see Figure 3.2).</a:t>
            </a:r>
          </a:p>
          <a:p>
            <a:r>
              <a:rPr lang="en-US" sz="1200" kern="1200" dirty="0">
                <a:solidFill>
                  <a:schemeClr val="tx1"/>
                </a:solidFill>
                <a:effectLst/>
                <a:latin typeface="Arial" pitchFamily="-110" charset="0"/>
                <a:ea typeface="ＭＳ Ｐゴシック" pitchFamily="-110" charset="-128"/>
                <a:cs typeface="ＭＳ Ｐゴシック" pitchFamily="-110" charset="-128"/>
              </a:rPr>
              <a:t>The strength of authentication systems is largely determined by the number of factors</a:t>
            </a:r>
          </a:p>
          <a:p>
            <a:r>
              <a:rPr lang="en-US" sz="1200" kern="1200" dirty="0">
                <a:solidFill>
                  <a:schemeClr val="tx1"/>
                </a:solidFill>
                <a:effectLst/>
                <a:latin typeface="Arial" pitchFamily="-110" charset="0"/>
                <a:ea typeface="ＭＳ Ｐゴシック" pitchFamily="-110" charset="-128"/>
                <a:cs typeface="ＭＳ Ｐゴシック" pitchFamily="-110" charset="-128"/>
              </a:rPr>
              <a:t>incorporated by the system. Implementations that use two factors are considered to</a:t>
            </a:r>
          </a:p>
          <a:p>
            <a:r>
              <a:rPr lang="en-US" sz="1200" kern="1200" dirty="0">
                <a:solidFill>
                  <a:schemeClr val="tx1"/>
                </a:solidFill>
                <a:effectLst/>
                <a:latin typeface="Arial" pitchFamily="-110" charset="0"/>
                <a:ea typeface="ＭＳ Ｐゴシック" pitchFamily="-110" charset="-128"/>
                <a:cs typeface="ＭＳ Ｐゴシック" pitchFamily="-110" charset="-128"/>
              </a:rPr>
              <a:t>be stronger than those that use only one factor; systems that incorporate three factors</a:t>
            </a:r>
          </a:p>
          <a:p>
            <a:r>
              <a:rPr lang="en-US" sz="1200" kern="1200" dirty="0">
                <a:solidFill>
                  <a:schemeClr val="tx1"/>
                </a:solidFill>
                <a:effectLst/>
                <a:latin typeface="Arial" pitchFamily="-110" charset="0"/>
                <a:ea typeface="ＭＳ Ｐゴシック" pitchFamily="-110" charset="-128"/>
                <a:cs typeface="ＭＳ Ｐゴシック" pitchFamily="-110" charset="-128"/>
              </a:rPr>
              <a:t>are stronger than systems that only incorporate two of the factors, and so on.</a:t>
            </a:r>
          </a:p>
        </p:txBody>
      </p:sp>
      <p:sp>
        <p:nvSpPr>
          <p:cNvPr id="4" name="Slide Number Placeholder 3"/>
          <p:cNvSpPr>
            <a:spLocks noGrp="1"/>
          </p:cNvSpPr>
          <p:nvPr>
            <p:ph type="sldNum" sz="quarter" idx="10"/>
          </p:nvPr>
        </p:nvSpPr>
        <p:spPr/>
        <p:txBody>
          <a:bodyPr/>
          <a:lstStyle/>
          <a:p>
            <a:pPr>
              <a:defRPr/>
            </a:pPr>
            <a:fld id="{596B4704-35C5-FE4A-8DDF-C541CD54E575}" type="slidenum">
              <a:rPr lang="en-AU" smtClean="0"/>
              <a:pPr>
                <a:defRPr/>
              </a:pPr>
              <a:t>7</a:t>
            </a:fld>
            <a:endParaRPr lang="en-AU" dirty="0"/>
          </a:p>
        </p:txBody>
      </p:sp>
    </p:spTree>
    <p:extLst>
      <p:ext uri="{BB962C8B-B14F-4D97-AF65-F5344CB8AC3E}">
        <p14:creationId xmlns:p14="http://schemas.microsoft.com/office/powerpoint/2010/main" val="3230409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Security risk assessment in general is dealt with in Chapter 14. Here, we introduce a specific example as it relates to user authentication. There are three separate concepts we wish to relate to one another: assurance level, potential impact, and areas of risk.</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endParaRPr lang="en-US" dirty="0"/>
          </a:p>
        </p:txBody>
      </p:sp>
      <p:sp>
        <p:nvSpPr>
          <p:cNvPr id="4" name="Slide Number Placeholder 3"/>
          <p:cNvSpPr>
            <a:spLocks noGrp="1"/>
          </p:cNvSpPr>
          <p:nvPr>
            <p:ph type="sldNum" sz="quarter" idx="10"/>
          </p:nvPr>
        </p:nvSpPr>
        <p:spPr/>
        <p:txBody>
          <a:bodyPr/>
          <a:lstStyle/>
          <a:p>
            <a:pPr>
              <a:defRPr/>
            </a:pPr>
            <a:fld id="{596B4704-35C5-FE4A-8DDF-C541CD54E575}" type="slidenum">
              <a:rPr lang="en-AU" smtClean="0"/>
              <a:pPr>
                <a:defRPr/>
              </a:pPr>
              <a:t>8</a:t>
            </a:fld>
            <a:endParaRPr lang="en-AU" dirty="0"/>
          </a:p>
        </p:txBody>
      </p:sp>
    </p:spTree>
    <p:extLst>
      <p:ext uri="{BB962C8B-B14F-4D97-AF65-F5344CB8AC3E}">
        <p14:creationId xmlns:p14="http://schemas.microsoft.com/office/powerpoint/2010/main" val="23044941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An assurance level describes an organization’s degree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certainty that a user has presented a credential that refers to his or her identity.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More specifically, assurance is defined as (1) the degree of confidence in the vetting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process used to establish the identity of the individual to whom the credential was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issued and (2) the degree of confidence that the individual who uses the credential 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individual to whom the credential was issued. SP 800-63-3 recognizes four levels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assurance: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Level 1:  Little or no confidence in the asserted identity’s validity. An example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where this level is appropriate is a consumer registering to participate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discussion at a company web site discussion board. Typical authentication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technique at this level would be a user-supplied ID and password at the time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the transaction.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Level 2:  Some confidence in the asserted identity’s validity. Level 2 credentials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are appropriate for a wide range of business with the public where organizations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require an initial identity assertion (the details of which are verified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independently prior to any action). At this level, some sort of secure authentication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protocol needs to be used, together with one of the means of authentication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summarized previously and discussed in subsequent sections.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Level 3:  High confidence in the asserted identity’s validity. This level is appropriate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enable clients or employees to access restricted services of high value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but not the highest value. An example for which this level is appropriate: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patent attorney electronically submits confidential patent information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U.S. Patent and Trademark Office. Improper disclosure would give competitors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competitive advantage. Techniques that would need to be used 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this level require more than one factor of authentication; that is, at least two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independent authentication techniques must be used.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Level 4:  Very high confidence in the asserted identity’s validity. This level 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appropriate to enable clients or employees to access restricted services of very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high value or for which improper access is very harmful. For example, a law</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enforcement official accesses a law enforcement database containing criminal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records. Unauthorized access could raise privacy issues and/or compromise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investigations. Typically, level 4 authentication requires the use of multiple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factors as well as in-person registration.</a:t>
            </a:r>
            <a:endParaRPr lang="en-US" dirty="0"/>
          </a:p>
        </p:txBody>
      </p:sp>
      <p:sp>
        <p:nvSpPr>
          <p:cNvPr id="4" name="Slide Number Placeholder 3"/>
          <p:cNvSpPr>
            <a:spLocks noGrp="1"/>
          </p:cNvSpPr>
          <p:nvPr>
            <p:ph type="sldNum" sz="quarter" idx="10"/>
          </p:nvPr>
        </p:nvSpPr>
        <p:spPr/>
        <p:txBody>
          <a:bodyPr/>
          <a:lstStyle/>
          <a:p>
            <a:pPr>
              <a:defRPr/>
            </a:pPr>
            <a:fld id="{596B4704-35C5-FE4A-8DDF-C541CD54E575}" type="slidenum">
              <a:rPr lang="en-AU" smtClean="0"/>
              <a:pPr>
                <a:defRPr/>
              </a:pPr>
              <a:t>9</a:t>
            </a:fld>
            <a:endParaRPr lang="en-AU" dirty="0"/>
          </a:p>
        </p:txBody>
      </p:sp>
    </p:spTree>
    <p:extLst>
      <p:ext uri="{BB962C8B-B14F-4D97-AF65-F5344CB8AC3E}">
        <p14:creationId xmlns:p14="http://schemas.microsoft.com/office/powerpoint/2010/main" val="3752073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900113" y="3442447"/>
            <a:ext cx="7345362" cy="1532965"/>
          </a:xfrm>
        </p:spPr>
        <p:txBody>
          <a:bodyPr anchor="b" anchorCtr="0">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900113" y="5029200"/>
            <a:ext cx="7345362" cy="990600"/>
          </a:xfrm>
        </p:spPr>
        <p:txBody>
          <a:bodyPr>
            <a:normAutofit/>
          </a:bodyPr>
          <a:lstStyle>
            <a:lvl1pPr marL="0" indent="0" algn="ctr">
              <a:spcBef>
                <a:spcPts val="300"/>
              </a:spcBef>
              <a:buNone/>
              <a:defRPr sz="2000">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569259" y="6122894"/>
            <a:ext cx="2133600" cy="259317"/>
          </a:xfrm>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a:xfrm>
            <a:off x="5638800" y="6124401"/>
            <a:ext cx="2895600" cy="257810"/>
          </a:xfrm>
        </p:spPr>
        <p:txBody>
          <a:bodyPr/>
          <a:lstStyle/>
          <a:p>
            <a:endParaRPr lang="en-US" dirty="0">
              <a:solidFill>
                <a:prstClr val="white">
                  <a:lumMod val="65000"/>
                  <a:lumOff val="35000"/>
                </a:prstClr>
              </a:solidFill>
            </a:endParaRPr>
          </a:p>
        </p:txBody>
      </p:sp>
      <p:sp>
        <p:nvSpPr>
          <p:cNvPr id="14" name="Picture Placeholder 13"/>
          <p:cNvSpPr>
            <a:spLocks noGrp="1"/>
          </p:cNvSpPr>
          <p:nvPr>
            <p:ph type="pic" sz="quarter" idx="12"/>
          </p:nvPr>
        </p:nvSpPr>
        <p:spPr>
          <a:xfrm>
            <a:off x="636493" y="533400"/>
            <a:ext cx="7836408" cy="2828925"/>
          </a:xfrm>
        </p:spPr>
        <p:txBody>
          <a:bodyPr>
            <a:normAutofit/>
          </a:bodyPr>
          <a:lstStyle>
            <a:lvl1pPr>
              <a:buNone/>
              <a:defRPr sz="2000"/>
            </a:lvl1pPr>
          </a:lstStyle>
          <a:p>
            <a:r>
              <a:rPr lang="en-US"/>
              <a:t>Drag picture to placeholder or click icon to add</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 id="2147483752" r:id="rId12"/>
  </p:sldLayoutIdLst>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6.emf"/></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6.xml"/><Relationship Id="rId1" Type="http://schemas.openxmlformats.org/officeDocument/2006/relationships/vmlDrawing" Target="../drawings/vmlDrawing1.vml"/><Relationship Id="rId5" Type="http://schemas.openxmlformats.org/officeDocument/2006/relationships/image" Target="../media/image12.png"/><Relationship Id="rId4" Type="http://schemas.openxmlformats.org/officeDocument/2006/relationships/package" Target="../embeddings/Microsoft_Word_Document.docx"/></Relationships>
</file>

<file path=ppt/slides/_rels/slide3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41.xml"/><Relationship Id="rId1" Type="http://schemas.openxmlformats.org/officeDocument/2006/relationships/slideLayout" Target="../slideLayouts/slideLayout7.xml"/><Relationship Id="rId4" Type="http://schemas.openxmlformats.org/officeDocument/2006/relationships/image" Target="../media/image21.emf"/></Relationships>
</file>

<file path=ppt/slides/_rels/slide43.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42.xml"/><Relationship Id="rId1" Type="http://schemas.openxmlformats.org/officeDocument/2006/relationships/slideLayout" Target="../slideLayouts/slideLayout7.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44.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43.xml"/><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alpha val="94000"/>
          </a:schemeClr>
        </a:solidFill>
        <a:effectLst/>
      </p:bgPr>
    </p:bg>
    <p:spTree>
      <p:nvGrpSpPr>
        <p:cNvPr id="1" name=""/>
        <p:cNvGrpSpPr/>
        <p:nvPr/>
      </p:nvGrpSpPr>
      <p:grpSpPr>
        <a:xfrm>
          <a:off x="0" y="0"/>
          <a:ext cx="0" cy="0"/>
          <a:chOff x="0" y="0"/>
          <a:chExt cx="0" cy="0"/>
        </a:xfrm>
      </p:grpSpPr>
      <p:sp>
        <p:nvSpPr>
          <p:cNvPr id="3" name="TextBox 2"/>
          <p:cNvSpPr txBox="1"/>
          <p:nvPr/>
        </p:nvSpPr>
        <p:spPr>
          <a:xfrm>
            <a:off x="467544" y="792480"/>
            <a:ext cx="8136904" cy="3816429"/>
          </a:xfrm>
          <a:prstGeom prst="rect">
            <a:avLst/>
          </a:prstGeom>
          <a:noFill/>
        </p:spPr>
        <p:txBody>
          <a:bodyPr wrap="square" rtlCol="0">
            <a:spAutoFit/>
          </a:bodyPr>
          <a:lstStyle/>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Computer Security:</a:t>
            </a:r>
          </a:p>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 Principles and Practice</a:t>
            </a:r>
          </a:p>
          <a:p>
            <a:pPr algn="ctr"/>
            <a:endParaRPr lang="en-US" sz="2500" dirty="0">
              <a:latin typeface="Baskerville Bold Italic" charset="0"/>
            </a:endParaRPr>
          </a:p>
          <a:p>
            <a:pPr algn="ctr"/>
            <a:endParaRPr lang="en-US" sz="2500" dirty="0">
              <a:latin typeface="Baskerville Bold Italic" charset="0"/>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Fourth Edition</a:t>
            </a:r>
          </a:p>
          <a:p>
            <a:pPr algn="ctr"/>
            <a:endParaRPr lang="en-US" sz="2400" dirty="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By:  William Stallings and Lawrie Brown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lstStyle/>
          <a:p>
            <a:r>
              <a:rPr lang="en-US" dirty="0">
                <a:ln>
                  <a:solidFill>
                    <a:srgbClr val="FF6600"/>
                  </a:solidFill>
                </a:ln>
              </a:rPr>
              <a:t>Potential Impact</a:t>
            </a:r>
          </a:p>
        </p:txBody>
      </p:sp>
      <p:sp>
        <p:nvSpPr>
          <p:cNvPr id="3" name="Content Placeholder 2"/>
          <p:cNvSpPr>
            <a:spLocks noGrp="1"/>
          </p:cNvSpPr>
          <p:nvPr>
            <p:ph idx="1"/>
          </p:nvPr>
        </p:nvSpPr>
        <p:spPr>
          <a:xfrm>
            <a:off x="457200" y="1600200"/>
            <a:ext cx="8229600" cy="4925144"/>
          </a:xfrm>
        </p:spPr>
        <p:txBody>
          <a:bodyPr>
            <a:normAutofit/>
          </a:bodyPr>
          <a:lstStyle/>
          <a:p>
            <a:r>
              <a:rPr lang="en-US" sz="2800" dirty="0"/>
              <a:t>FIPS 199 defines three levels of potential impact on organizations or individuals should there be a breach of security:</a:t>
            </a:r>
          </a:p>
          <a:p>
            <a:pPr lvl="1"/>
            <a:r>
              <a:rPr lang="en-US" sz="2000" dirty="0"/>
              <a:t>Low</a:t>
            </a:r>
          </a:p>
          <a:p>
            <a:pPr lvl="2"/>
            <a:r>
              <a:rPr lang="en-US" sz="2000" dirty="0"/>
              <a:t>An authentication error could be expected to have a limited adverse effect on organizational operations, organizational assets, or individuals</a:t>
            </a:r>
          </a:p>
          <a:p>
            <a:pPr lvl="1"/>
            <a:r>
              <a:rPr lang="en-US" sz="2000" dirty="0"/>
              <a:t>Moderate</a:t>
            </a:r>
          </a:p>
          <a:p>
            <a:pPr lvl="2"/>
            <a:r>
              <a:rPr lang="en-US" sz="2000" dirty="0"/>
              <a:t>An authentication error could be expected to have a serious adverse effect</a:t>
            </a:r>
          </a:p>
          <a:p>
            <a:pPr lvl="1"/>
            <a:r>
              <a:rPr lang="en-US" sz="2000" dirty="0"/>
              <a:t>High </a:t>
            </a:r>
          </a:p>
          <a:p>
            <a:pPr lvl="2"/>
            <a:r>
              <a:rPr lang="en-US" sz="2000" dirty="0"/>
              <a:t>An authentication error could be expected to have a severe or catastrophic adverse effect</a:t>
            </a:r>
          </a:p>
        </p:txBody>
      </p:sp>
    </p:spTree>
    <p:extLst>
      <p:ext uri="{BB962C8B-B14F-4D97-AF65-F5344CB8AC3E}">
        <p14:creationId xmlns:p14="http://schemas.microsoft.com/office/powerpoint/2010/main" val="40214499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3"/>
          <a:srcRect r="39321" b="11326"/>
          <a:stretch/>
        </p:blipFill>
        <p:spPr>
          <a:xfrm>
            <a:off x="179513" y="2204864"/>
            <a:ext cx="5400600" cy="2125458"/>
          </a:xfrm>
          <a:prstGeom prst="rect">
            <a:avLst/>
          </a:prstGeom>
        </p:spPr>
      </p:pic>
      <p:pic>
        <p:nvPicPr>
          <p:cNvPr id="14" name="Picture 13"/>
          <p:cNvPicPr>
            <a:picLocks noChangeAspect="1"/>
          </p:cNvPicPr>
          <p:nvPr/>
        </p:nvPicPr>
        <p:blipFill rotWithShape="1">
          <a:blip r:embed="rId4"/>
          <a:srcRect l="-239" t="-8446" r="59806" b="7012"/>
          <a:stretch/>
        </p:blipFill>
        <p:spPr>
          <a:xfrm>
            <a:off x="5490407" y="1700808"/>
            <a:ext cx="3653594" cy="2736304"/>
          </a:xfrm>
          <a:prstGeom prst="rect">
            <a:avLst/>
          </a:prstGeom>
        </p:spPr>
      </p:pic>
      <p:sp>
        <p:nvSpPr>
          <p:cNvPr id="15" name="Rectangle 14"/>
          <p:cNvSpPr/>
          <p:nvPr/>
        </p:nvSpPr>
        <p:spPr>
          <a:xfrm>
            <a:off x="179512" y="5085184"/>
            <a:ext cx="8640960" cy="1077218"/>
          </a:xfrm>
          <a:prstGeom prst="rect">
            <a:avLst/>
          </a:prstGeom>
        </p:spPr>
        <p:txBody>
          <a:bodyPr wrap="square">
            <a:spAutoFit/>
          </a:bodyPr>
          <a:lstStyle/>
          <a:p>
            <a:pPr algn="ctr"/>
            <a:r>
              <a:rPr lang="en-US" sz="3200" dirty="0">
                <a:latin typeface="+mn-lt"/>
              </a:rPr>
              <a:t>Maximum Potential Impacts for Each Assurance Level </a:t>
            </a:r>
          </a:p>
        </p:txBody>
      </p:sp>
      <p:sp>
        <p:nvSpPr>
          <p:cNvPr id="16" name="Rectangle 15"/>
          <p:cNvSpPr/>
          <p:nvPr/>
        </p:nvSpPr>
        <p:spPr>
          <a:xfrm>
            <a:off x="3203848" y="476672"/>
            <a:ext cx="2808312" cy="830997"/>
          </a:xfrm>
          <a:prstGeom prst="rect">
            <a:avLst/>
          </a:prstGeom>
        </p:spPr>
        <p:txBody>
          <a:bodyPr wrap="square">
            <a:spAutoFit/>
          </a:bodyPr>
          <a:lstStyle/>
          <a:p>
            <a:pPr algn="ctr"/>
            <a:r>
              <a:rPr lang="en-US" sz="4800" dirty="0">
                <a:latin typeface="+mn-lt"/>
              </a:rPr>
              <a:t>Table 3.2   </a:t>
            </a:r>
          </a:p>
        </p:txBody>
      </p:sp>
    </p:spTree>
    <p:extLst>
      <p:ext uri="{BB962C8B-B14F-4D97-AF65-F5344CB8AC3E}">
        <p14:creationId xmlns:p14="http://schemas.microsoft.com/office/powerpoint/2010/main" val="3755372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6" name="Rectangle 2"/>
          <p:cNvSpPr>
            <a:spLocks noGrp="1" noChangeArrowheads="1"/>
          </p:cNvSpPr>
          <p:nvPr>
            <p:ph type="title"/>
          </p:nvPr>
        </p:nvSpPr>
        <p:spPr>
          <a:xfrm>
            <a:off x="474915" y="116632"/>
            <a:ext cx="8229600" cy="1600200"/>
          </a:xfrm>
        </p:spPr>
        <p:txBody>
          <a:bodyPr/>
          <a:lstStyle/>
          <a:p>
            <a:pPr eaLnBrk="1" fontAlgn="auto" hangingPunct="1">
              <a:spcAft>
                <a:spcPts val="0"/>
              </a:spcAft>
              <a:defRPr/>
            </a:pPr>
            <a:r>
              <a:rPr lang="en-US">
                <a:solidFill>
                  <a:schemeClr val="accent6">
                    <a:lumMod val="40000"/>
                    <a:lumOff val="60000"/>
                  </a:schemeClr>
                </a:solidFill>
                <a:ea typeface="+mj-ea"/>
                <a:cs typeface="+mj-cs"/>
              </a:rPr>
              <a:t>Password-Based </a:t>
            </a:r>
            <a:r>
              <a:rPr kumimoji="1" lang="en-GB" dirty="0">
                <a:solidFill>
                  <a:schemeClr val="accent6">
                    <a:lumMod val="40000"/>
                    <a:lumOff val="60000"/>
                  </a:schemeClr>
                </a:solidFill>
                <a:ea typeface="+mj-ea"/>
                <a:cs typeface="+mj-cs"/>
              </a:rPr>
              <a:t>Authentication</a:t>
            </a:r>
            <a:endParaRPr lang="en-US" dirty="0">
              <a:solidFill>
                <a:schemeClr val="accent6">
                  <a:lumMod val="40000"/>
                  <a:lumOff val="60000"/>
                </a:schemeClr>
              </a:solidFill>
              <a:ea typeface="+mj-ea"/>
              <a:cs typeface="+mj-cs"/>
            </a:endParaRPr>
          </a:p>
        </p:txBody>
      </p:sp>
      <p:sp>
        <p:nvSpPr>
          <p:cNvPr id="210947" name="Rectangle 3"/>
          <p:cNvSpPr>
            <a:spLocks noGrp="1" noChangeArrowheads="1"/>
          </p:cNvSpPr>
          <p:nvPr>
            <p:ph idx="1"/>
          </p:nvPr>
        </p:nvSpPr>
        <p:spPr>
          <a:xfrm>
            <a:off x="457200" y="2057400"/>
            <a:ext cx="8229600" cy="4495800"/>
          </a:xfrm>
        </p:spPr>
        <p:txBody>
          <a:bodyPr wrap="square" numCol="1" anchor="t" anchorCtr="0" compatLnSpc="1">
            <a:prstTxWarp prst="textNoShape">
              <a:avLst/>
            </a:prstTxWarp>
          </a:bodyPr>
          <a:lstStyle/>
          <a:p>
            <a:pPr eaLnBrk="1" hangingPunct="1">
              <a:defRPr/>
            </a:pPr>
            <a:r>
              <a:rPr lang="en-US" sz="3000" dirty="0">
                <a:effectLst>
                  <a:outerShdw blurRad="38100" dist="38100" dir="2700000" algn="tl">
                    <a:srgbClr val="0064E2"/>
                  </a:outerShdw>
                </a:effectLst>
              </a:rPr>
              <a:t>Widely used line of defense against intruders</a:t>
            </a:r>
          </a:p>
          <a:p>
            <a:pPr lvl="1" eaLnBrk="1" hangingPunct="1">
              <a:defRPr/>
            </a:pPr>
            <a:r>
              <a:rPr lang="en-US" sz="2000" dirty="0">
                <a:effectLst>
                  <a:outerShdw blurRad="38100" dist="38100" dir="2700000" algn="tl">
                    <a:srgbClr val="0064E2"/>
                  </a:outerShdw>
                </a:effectLst>
              </a:rPr>
              <a:t>User provides name/login and password</a:t>
            </a:r>
          </a:p>
          <a:p>
            <a:pPr lvl="1" eaLnBrk="1" hangingPunct="1">
              <a:defRPr/>
            </a:pPr>
            <a:r>
              <a:rPr lang="en-US" sz="2000" dirty="0">
                <a:effectLst>
                  <a:outerShdw blurRad="38100" dist="38100" dir="2700000" algn="tl">
                    <a:srgbClr val="0064E2"/>
                  </a:outerShdw>
                </a:effectLst>
              </a:rPr>
              <a:t>System compares password with the one stored for that specified login</a:t>
            </a:r>
          </a:p>
          <a:p>
            <a:pPr eaLnBrk="1" hangingPunct="1">
              <a:defRPr/>
            </a:pPr>
            <a:r>
              <a:rPr lang="en-US" sz="3000" dirty="0">
                <a:effectLst>
                  <a:outerShdw blurRad="38100" dist="38100" dir="2700000" algn="tl">
                    <a:srgbClr val="0064E2"/>
                  </a:outerShdw>
                </a:effectLst>
              </a:rPr>
              <a:t>The user ID:</a:t>
            </a:r>
          </a:p>
          <a:p>
            <a:pPr lvl="1" eaLnBrk="1" hangingPunct="1">
              <a:defRPr/>
            </a:pPr>
            <a:r>
              <a:rPr lang="en-US" sz="2000" dirty="0">
                <a:effectLst>
                  <a:outerShdw blurRad="38100" dist="38100" dir="2700000" algn="tl">
                    <a:srgbClr val="0064E2"/>
                  </a:outerShdw>
                </a:effectLst>
              </a:rPr>
              <a:t>Determines that the user is authorized to access the system</a:t>
            </a:r>
          </a:p>
          <a:p>
            <a:pPr lvl="1" eaLnBrk="1" hangingPunct="1">
              <a:defRPr/>
            </a:pPr>
            <a:r>
              <a:rPr lang="en-US" sz="2000" dirty="0">
                <a:effectLst>
                  <a:outerShdw blurRad="38100" dist="38100" dir="2700000" algn="tl">
                    <a:srgbClr val="0064E2"/>
                  </a:outerShdw>
                </a:effectLst>
              </a:rPr>
              <a:t>Determines the user’s privileges</a:t>
            </a:r>
          </a:p>
          <a:p>
            <a:pPr lvl="1" eaLnBrk="1" hangingPunct="1">
              <a:defRPr/>
            </a:pPr>
            <a:r>
              <a:rPr lang="en-US" sz="2000" dirty="0">
                <a:effectLst>
                  <a:outerShdw blurRad="38100" dist="38100" dir="2700000" algn="tl">
                    <a:srgbClr val="0064E2"/>
                  </a:outerShdw>
                </a:effectLst>
              </a:rPr>
              <a:t>Is used in discretionary access control</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Rectangle 2"/>
          <p:cNvSpPr>
            <a:spLocks noGrp="1" noChangeArrowheads="1"/>
          </p:cNvSpPr>
          <p:nvPr>
            <p:ph type="title"/>
          </p:nvPr>
        </p:nvSpPr>
        <p:spPr/>
        <p:txBody>
          <a:bodyPr/>
          <a:lstStyle/>
          <a:p>
            <a:pPr eaLnBrk="1" fontAlgn="auto" hangingPunct="1">
              <a:spcAft>
                <a:spcPts val="0"/>
              </a:spcAft>
              <a:defRPr/>
            </a:pPr>
            <a:r>
              <a:rPr lang="en-US" dirty="0">
                <a:solidFill>
                  <a:schemeClr val="accent6">
                    <a:lumMod val="40000"/>
                    <a:lumOff val="60000"/>
                  </a:schemeClr>
                </a:solidFill>
                <a:ea typeface="+mj-ea"/>
                <a:cs typeface="+mj-cs"/>
              </a:rPr>
              <a:t>Password Vulnerabilities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793766713"/>
              </p:ext>
            </p:extLst>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1174C-0232-F24A-ABA8-AA4069B9709B}"/>
              </a:ext>
            </a:extLst>
          </p:cNvPr>
          <p:cNvSpPr>
            <a:spLocks noGrp="1"/>
          </p:cNvSpPr>
          <p:nvPr>
            <p:ph type="title"/>
          </p:nvPr>
        </p:nvSpPr>
        <p:spPr/>
        <p:txBody>
          <a:bodyPr/>
          <a:lstStyle/>
          <a:p>
            <a:r>
              <a:rPr lang="en-US" dirty="0"/>
              <a:t>How to Improve?</a:t>
            </a:r>
          </a:p>
        </p:txBody>
      </p:sp>
      <p:sp>
        <p:nvSpPr>
          <p:cNvPr id="3" name="Content Placeholder 2">
            <a:extLst>
              <a:ext uri="{FF2B5EF4-FFF2-40B4-BE49-F238E27FC236}">
                <a16:creationId xmlns:a16="http://schemas.microsoft.com/office/drawing/2014/main" id="{14C5FB70-F66F-2E46-A0B9-67748A874758}"/>
              </a:ext>
            </a:extLst>
          </p:cNvPr>
          <p:cNvSpPr>
            <a:spLocks noGrp="1"/>
          </p:cNvSpPr>
          <p:nvPr>
            <p:ph idx="1"/>
          </p:nvPr>
        </p:nvSpPr>
        <p:spPr/>
        <p:txBody>
          <a:bodyPr/>
          <a:lstStyle/>
          <a:p>
            <a:r>
              <a:rPr lang="en-US" dirty="0"/>
              <a:t>Biometric</a:t>
            </a:r>
          </a:p>
          <a:p>
            <a:r>
              <a:rPr lang="en-US" dirty="0"/>
              <a:t>Physical token</a:t>
            </a:r>
          </a:p>
          <a:p>
            <a:r>
              <a:rPr lang="en-US" dirty="0"/>
              <a:t>Single Sign on</a:t>
            </a:r>
          </a:p>
          <a:p>
            <a:r>
              <a:rPr lang="en-US" dirty="0"/>
              <a:t>Automated password manager</a:t>
            </a:r>
          </a:p>
          <a:p>
            <a:endParaRPr lang="en-US" dirty="0"/>
          </a:p>
        </p:txBody>
      </p:sp>
    </p:spTree>
    <p:extLst>
      <p:ext uri="{BB962C8B-B14F-4D97-AF65-F5344CB8AC3E}">
        <p14:creationId xmlns:p14="http://schemas.microsoft.com/office/powerpoint/2010/main" val="3387177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1" nodeType="clickEffect">
                                  <p:stCondLst>
                                    <p:cond delay="0"/>
                                  </p:stCondLst>
                                  <p:childTnLst>
                                    <p:set>
                                      <p:cBhvr>
                                        <p:cTn id="2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1" nodeType="click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1" nodeType="click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2" nodeType="clickEffect">
                                  <p:stCondLst>
                                    <p:cond delay="0"/>
                                  </p:stCondLst>
                                  <p:childTnLst>
                                    <p:set>
                                      <p:cBhvr>
                                        <p:cTn id="3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2" nodeType="clickEffect">
                                  <p:stCondLst>
                                    <p:cond delay="0"/>
                                  </p:stCondLst>
                                  <p:childTnLst>
                                    <p:set>
                                      <p:cBhvr>
                                        <p:cTn id="4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2" nodeType="clickEffect">
                                  <p:stCondLst>
                                    <p:cond delay="0"/>
                                  </p:stCondLst>
                                  <p:childTnLst>
                                    <p:set>
                                      <p:cBhvr>
                                        <p:cTn id="4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2" nodeType="clickEffect">
                                  <p:stCondLst>
                                    <p:cond delay="0"/>
                                  </p:stCondLst>
                                  <p:childTnLst>
                                    <p:set>
                                      <p:cBhvr>
                                        <p:cTn id="5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P spid="3" grpId="2"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5247" t="2750" r="2355" b="2750"/>
          <a:stretch/>
        </p:blipFill>
        <p:spPr>
          <a:xfrm>
            <a:off x="3923928" y="188640"/>
            <a:ext cx="4896544" cy="6480720"/>
          </a:xfrm>
          <a:prstGeom prst="rect">
            <a:avLst/>
          </a:prstGeom>
          <a:solidFill>
            <a:schemeClr val="tx1"/>
          </a:solidFill>
        </p:spPr>
      </p:pic>
      <p:sp>
        <p:nvSpPr>
          <p:cNvPr id="2" name="TextBox 1">
            <a:extLst>
              <a:ext uri="{FF2B5EF4-FFF2-40B4-BE49-F238E27FC236}">
                <a16:creationId xmlns:a16="http://schemas.microsoft.com/office/drawing/2014/main" id="{B49F1966-7E92-4D44-8338-EDD7830A9A87}"/>
              </a:ext>
            </a:extLst>
          </p:cNvPr>
          <p:cNvSpPr txBox="1"/>
          <p:nvPr/>
        </p:nvSpPr>
        <p:spPr>
          <a:xfrm>
            <a:off x="0" y="173205"/>
            <a:ext cx="3851920" cy="2862322"/>
          </a:xfrm>
          <a:prstGeom prst="rect">
            <a:avLst/>
          </a:prstGeom>
          <a:noFill/>
        </p:spPr>
        <p:txBody>
          <a:bodyPr wrap="square" rtlCol="0">
            <a:spAutoFit/>
          </a:bodyPr>
          <a:lstStyle/>
          <a:p>
            <a:r>
              <a:rPr lang="en-US" dirty="0"/>
              <a:t>Storing user passwords as cipher text after encrypted</a:t>
            </a:r>
          </a:p>
          <a:p>
            <a:pPr marL="285750" indent="-285750">
              <a:buFontTx/>
              <a:buChar char="-"/>
            </a:pPr>
            <a:r>
              <a:rPr lang="en-US" dirty="0"/>
              <a:t>Use one way hash functions like MD5, SHA1, SHA256</a:t>
            </a:r>
          </a:p>
          <a:p>
            <a:pPr marL="285750" indent="-285750">
              <a:buFontTx/>
              <a:buChar char="-"/>
            </a:pPr>
            <a:r>
              <a:rPr lang="en-US" dirty="0"/>
              <a:t>we can only generate hash if we have message, not other way around</a:t>
            </a:r>
          </a:p>
          <a:p>
            <a:pPr marL="285750" indent="-285750">
              <a:buFontTx/>
              <a:buChar char="-"/>
            </a:pPr>
            <a:r>
              <a:rPr lang="en-US" dirty="0"/>
              <a:t>Store hash in local computer so that no bad actors can hack it</a:t>
            </a:r>
          </a:p>
          <a:p>
            <a:pPr marL="285750" indent="-285750">
              <a:buFontTx/>
              <a:buChar char="-"/>
            </a:pPr>
            <a:endParaRPr lang="en-US" dirty="0"/>
          </a:p>
        </p:txBody>
      </p:sp>
      <p:sp>
        <p:nvSpPr>
          <p:cNvPr id="4" name="TextBox 3">
            <a:extLst>
              <a:ext uri="{FF2B5EF4-FFF2-40B4-BE49-F238E27FC236}">
                <a16:creationId xmlns:a16="http://schemas.microsoft.com/office/drawing/2014/main" id="{F26122FF-C7F6-F94E-86D2-3FC5A6E2C99B}"/>
              </a:ext>
            </a:extLst>
          </p:cNvPr>
          <p:cNvSpPr txBox="1"/>
          <p:nvPr/>
        </p:nvSpPr>
        <p:spPr>
          <a:xfrm>
            <a:off x="179512" y="3284984"/>
            <a:ext cx="3528392" cy="923330"/>
          </a:xfrm>
          <a:prstGeom prst="rect">
            <a:avLst/>
          </a:prstGeom>
          <a:noFill/>
        </p:spPr>
        <p:txBody>
          <a:bodyPr wrap="square" rtlCol="0">
            <a:spAutoFit/>
          </a:bodyPr>
          <a:lstStyle/>
          <a:p>
            <a:r>
              <a:rPr lang="en-US" dirty="0"/>
              <a:t>Hackers have hash tables that have stored hashes for a-z, aa-</a:t>
            </a:r>
            <a:r>
              <a:rPr lang="en-US" dirty="0" err="1"/>
              <a:t>zz</a:t>
            </a:r>
            <a:r>
              <a:rPr lang="en-US" dirty="0"/>
              <a:t> and so on</a:t>
            </a:r>
          </a:p>
        </p:txBody>
      </p:sp>
      <p:sp>
        <p:nvSpPr>
          <p:cNvPr id="5" name="TextBox 4">
            <a:extLst>
              <a:ext uri="{FF2B5EF4-FFF2-40B4-BE49-F238E27FC236}">
                <a16:creationId xmlns:a16="http://schemas.microsoft.com/office/drawing/2014/main" id="{3FCEF4C6-B694-394D-B704-E838DAF07E9B}"/>
              </a:ext>
            </a:extLst>
          </p:cNvPr>
          <p:cNvSpPr txBox="1"/>
          <p:nvPr/>
        </p:nvSpPr>
        <p:spPr>
          <a:xfrm>
            <a:off x="251520" y="4437112"/>
            <a:ext cx="3312368" cy="2308324"/>
          </a:xfrm>
          <a:prstGeom prst="rect">
            <a:avLst/>
          </a:prstGeom>
          <a:noFill/>
        </p:spPr>
        <p:txBody>
          <a:bodyPr wrap="square" rtlCol="0">
            <a:spAutoFit/>
          </a:bodyPr>
          <a:lstStyle/>
          <a:p>
            <a:r>
              <a:rPr lang="en-US" dirty="0"/>
              <a:t>Add (and store) random salt to passwords to make passwords much more difficult to crack, this may result in hash collisions which means more passwords could work but there are just so many more combinations</a:t>
            </a:r>
          </a:p>
        </p:txBody>
      </p:sp>
    </p:spTree>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467544" y="-171400"/>
            <a:ext cx="8229600" cy="1440160"/>
          </a:xfrm>
        </p:spPr>
        <p:txBody>
          <a:bodyPr/>
          <a:lstStyle/>
          <a:p>
            <a:pPr eaLnBrk="1" fontAlgn="auto" hangingPunct="1">
              <a:spcAft>
                <a:spcPts val="0"/>
              </a:spcAft>
              <a:defRPr/>
            </a:pPr>
            <a:r>
              <a:rPr lang="en-US" dirty="0">
                <a:solidFill>
                  <a:schemeClr val="tx1">
                    <a:lumMod val="85000"/>
                  </a:schemeClr>
                </a:solidFill>
                <a:ea typeface="+mj-ea"/>
                <a:cs typeface="+mj-cs"/>
              </a:rPr>
              <a:t>UNIX Implementation</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292758687"/>
              </p:ext>
            </p:extLst>
          </p:nvPr>
        </p:nvGraphicFramePr>
        <p:xfrm>
          <a:off x="457200" y="1698745"/>
          <a:ext cx="8229600" cy="4953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Rectangle 2"/>
          <p:cNvSpPr>
            <a:spLocks noGrp="1" noChangeArrowheads="1"/>
          </p:cNvSpPr>
          <p:nvPr>
            <p:ph type="title"/>
          </p:nvPr>
        </p:nvSpPr>
        <p:spPr>
          <a:xfrm>
            <a:off x="467544" y="188640"/>
            <a:ext cx="8229600" cy="1600200"/>
          </a:xfrm>
        </p:spPr>
        <p:txBody>
          <a:bodyPr/>
          <a:lstStyle/>
          <a:p>
            <a:pPr eaLnBrk="1" fontAlgn="auto" hangingPunct="1">
              <a:spcAft>
                <a:spcPts val="0"/>
              </a:spcAft>
              <a:defRPr/>
            </a:pPr>
            <a:r>
              <a:rPr lang="en-US" dirty="0">
                <a:ea typeface="+mj-ea"/>
                <a:cs typeface="+mj-cs"/>
              </a:rPr>
              <a:t>Improved Implementations</a:t>
            </a:r>
          </a:p>
        </p:txBody>
      </p:sp>
      <p:graphicFrame>
        <p:nvGraphicFramePr>
          <p:cNvPr id="11" name="Content Placeholder 10"/>
          <p:cNvGraphicFramePr>
            <a:graphicFrameLocks noGrp="1"/>
          </p:cNvGraphicFramePr>
          <p:nvPr>
            <p:ph idx="1"/>
            <p:extLst>
              <p:ext uri="{D42A27DB-BD31-4B8C-83A1-F6EECF244321}">
                <p14:modId xmlns:p14="http://schemas.microsoft.com/office/powerpoint/2010/main" val="4262470072"/>
              </p:ext>
            </p:extLst>
          </p:nvPr>
        </p:nvGraphicFramePr>
        <p:xfrm>
          <a:off x="457200" y="1828800"/>
          <a:ext cx="8229600" cy="4800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2"/>
          <p:cNvSpPr>
            <a:spLocks noGrp="1" noChangeArrowheads="1"/>
          </p:cNvSpPr>
          <p:nvPr>
            <p:ph type="title"/>
          </p:nvPr>
        </p:nvSpPr>
        <p:spPr>
          <a:xfrm>
            <a:off x="467544" y="-243408"/>
            <a:ext cx="8229600" cy="1080120"/>
          </a:xfrm>
        </p:spPr>
        <p:txBody>
          <a:bodyPr/>
          <a:lstStyle/>
          <a:p>
            <a:pPr eaLnBrk="1" fontAlgn="auto" hangingPunct="1">
              <a:spcAft>
                <a:spcPts val="0"/>
              </a:spcAft>
              <a:defRPr/>
            </a:pPr>
            <a:r>
              <a:rPr lang="en-US" dirty="0">
                <a:ea typeface="+mj-ea"/>
                <a:cs typeface="+mj-cs"/>
              </a:rPr>
              <a:t>Password Cracking</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776242698"/>
              </p:ext>
            </p:extLst>
          </p:nvPr>
        </p:nvGraphicFramePr>
        <p:xfrm>
          <a:off x="251520" y="908720"/>
          <a:ext cx="8748464" cy="583264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Modern Approaches</a:t>
            </a:r>
          </a:p>
        </p:txBody>
      </p:sp>
      <p:sp>
        <p:nvSpPr>
          <p:cNvPr id="3" name="Content Placeholder 2"/>
          <p:cNvSpPr>
            <a:spLocks noGrp="1"/>
          </p:cNvSpPr>
          <p:nvPr>
            <p:ph idx="1"/>
          </p:nvPr>
        </p:nvSpPr>
        <p:spPr>
          <a:xfrm>
            <a:off x="457200" y="2132856"/>
            <a:ext cx="8229600" cy="3993307"/>
          </a:xfrm>
        </p:spPr>
        <p:txBody>
          <a:bodyPr>
            <a:normAutofit/>
          </a:bodyPr>
          <a:lstStyle/>
          <a:p>
            <a:r>
              <a:rPr lang="en-US" sz="2800" dirty="0"/>
              <a:t>Complex password policy</a:t>
            </a:r>
          </a:p>
          <a:p>
            <a:pPr lvl="1">
              <a:spcAft>
                <a:spcPts val="1200"/>
              </a:spcAft>
            </a:pPr>
            <a:r>
              <a:rPr lang="en-US" sz="1800" dirty="0"/>
              <a:t>Forcing users to pick stronger passwords</a:t>
            </a:r>
          </a:p>
          <a:p>
            <a:pPr marL="342900" lvl="1" indent="-342900">
              <a:buFont typeface="Arial" pitchFamily="34" charset="0"/>
              <a:buChar char="•"/>
            </a:pPr>
            <a:r>
              <a:rPr lang="en-US" sz="2800" dirty="0"/>
              <a:t>However password-cracking techniques have also improved</a:t>
            </a:r>
          </a:p>
          <a:p>
            <a:pPr lvl="1"/>
            <a:r>
              <a:rPr lang="en-US" sz="1800" dirty="0"/>
              <a:t>The processing capacity available for password cracking has increased dramatically</a:t>
            </a:r>
          </a:p>
          <a:p>
            <a:pPr lvl="1"/>
            <a:r>
              <a:rPr lang="en-US" sz="1800" dirty="0"/>
              <a:t>The use of sophisticated algorithms to generate potential passwords</a:t>
            </a:r>
          </a:p>
          <a:p>
            <a:pPr lvl="1"/>
            <a:r>
              <a:rPr lang="en-US" sz="1800" dirty="0"/>
              <a:t>Studying examples and structures of actual passwords in use</a:t>
            </a:r>
          </a:p>
        </p:txBody>
      </p:sp>
    </p:spTree>
    <p:extLst>
      <p:ext uri="{BB962C8B-B14F-4D97-AF65-F5344CB8AC3E}">
        <p14:creationId xmlns:p14="http://schemas.microsoft.com/office/powerpoint/2010/main" val="35894269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a:t>Chapter 3</a:t>
            </a:r>
          </a:p>
        </p:txBody>
      </p:sp>
      <p:sp>
        <p:nvSpPr>
          <p:cNvPr id="13" name="Subtitle 12"/>
          <p:cNvSpPr>
            <a:spLocks noGrp="1"/>
          </p:cNvSpPr>
          <p:nvPr>
            <p:ph type="subTitle" idx="1"/>
          </p:nvPr>
        </p:nvSpPr>
        <p:spPr/>
        <p:txBody>
          <a:bodyPr>
            <a:normAutofit/>
          </a:bodyPr>
          <a:lstStyle/>
          <a:p>
            <a:pPr algn="ctr"/>
            <a:r>
              <a:rPr lang="en-US" sz="3200" dirty="0"/>
              <a:t>User Authentication</a:t>
            </a:r>
          </a:p>
          <a:p>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22700" b="19550"/>
          <a:stretch/>
        </p:blipFill>
        <p:spPr>
          <a:xfrm>
            <a:off x="251520" y="188640"/>
            <a:ext cx="8603528" cy="6429782"/>
          </a:xfrm>
          <a:prstGeom prst="rect">
            <a:avLst/>
          </a:prstGeom>
          <a:solidFill>
            <a:schemeClr val="tx1"/>
          </a:solidFill>
        </p:spPr>
      </p:pic>
    </p:spTree>
    <p:extLst>
      <p:ext uri="{BB962C8B-B14F-4D97-AF65-F5344CB8AC3E}">
        <p14:creationId xmlns:p14="http://schemas.microsoft.com/office/powerpoint/2010/main" val="18357493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Rectangle 2"/>
          <p:cNvSpPr>
            <a:spLocks noGrp="1" noChangeArrowheads="1"/>
          </p:cNvSpPr>
          <p:nvPr>
            <p:ph type="title" idx="4294967295"/>
          </p:nvPr>
        </p:nvSpPr>
        <p:spPr>
          <a:xfrm>
            <a:off x="-2276" y="13505"/>
            <a:ext cx="9144000" cy="1143000"/>
          </a:xfrm>
        </p:spPr>
        <p:txBody>
          <a:bodyPr/>
          <a:lstStyle/>
          <a:p>
            <a:pPr eaLnBrk="1" fontAlgn="auto" hangingPunct="1">
              <a:spcAft>
                <a:spcPts val="0"/>
              </a:spcAft>
              <a:defRPr/>
            </a:pPr>
            <a:r>
              <a:rPr lang="en-US" dirty="0">
                <a:solidFill>
                  <a:schemeClr val="accent6">
                    <a:lumMod val="40000"/>
                    <a:lumOff val="60000"/>
                  </a:schemeClr>
                </a:solidFill>
              </a:rPr>
              <a:t>Password File Access Control</a:t>
            </a:r>
          </a:p>
        </p:txBody>
      </p:sp>
      <p:graphicFrame>
        <p:nvGraphicFramePr>
          <p:cNvPr id="4" name="Content Placeholder 3"/>
          <p:cNvGraphicFramePr>
            <a:graphicFrameLocks noGrp="1"/>
          </p:cNvGraphicFramePr>
          <p:nvPr>
            <p:ph idx="4294967295"/>
            <p:extLst>
              <p:ext uri="{D42A27DB-BD31-4B8C-83A1-F6EECF244321}">
                <p14:modId xmlns:p14="http://schemas.microsoft.com/office/powerpoint/2010/main" val="269846725"/>
              </p:ext>
            </p:extLst>
          </p:nvPr>
        </p:nvGraphicFramePr>
        <p:xfrm>
          <a:off x="366104" y="1745052"/>
          <a:ext cx="8229600" cy="4876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8" name="Rectangle 1026"/>
          <p:cNvSpPr>
            <a:spLocks noGrp="1" noChangeArrowheads="1"/>
          </p:cNvSpPr>
          <p:nvPr>
            <p:ph type="title" idx="4294967295"/>
          </p:nvPr>
        </p:nvSpPr>
        <p:spPr>
          <a:xfrm>
            <a:off x="0" y="0"/>
            <a:ext cx="9144000" cy="1143000"/>
          </a:xfrm>
        </p:spPr>
        <p:txBody>
          <a:bodyPr>
            <a:normAutofit/>
          </a:bodyPr>
          <a:lstStyle/>
          <a:p>
            <a:pPr eaLnBrk="1" hangingPunct="1">
              <a:defRPr/>
            </a:pPr>
            <a:r>
              <a:rPr lang="en-US" dirty="0">
                <a:solidFill>
                  <a:schemeClr val="tx1"/>
                </a:solidFill>
              </a:rPr>
              <a:t>Password Selection Strategies</a:t>
            </a:r>
          </a:p>
        </p:txBody>
      </p:sp>
      <p:graphicFrame>
        <p:nvGraphicFramePr>
          <p:cNvPr id="10" name="Diagram 9"/>
          <p:cNvGraphicFramePr/>
          <p:nvPr>
            <p:extLst>
              <p:ext uri="{D42A27DB-BD31-4B8C-83A1-F6EECF244321}">
                <p14:modId xmlns:p14="http://schemas.microsoft.com/office/powerpoint/2010/main" val="1028442721"/>
              </p:ext>
            </p:extLst>
          </p:nvPr>
        </p:nvGraphicFramePr>
        <p:xfrm>
          <a:off x="395536" y="1196752"/>
          <a:ext cx="8519864" cy="54326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a:xfrm>
            <a:off x="457200" y="332656"/>
            <a:ext cx="8229600" cy="1600200"/>
          </a:xfrm>
        </p:spPr>
        <p:txBody>
          <a:bodyPr/>
          <a:lstStyle/>
          <a:p>
            <a:pPr eaLnBrk="1" fontAlgn="auto" hangingPunct="1">
              <a:spcAft>
                <a:spcPts val="0"/>
              </a:spcAft>
              <a:defRPr/>
            </a:pPr>
            <a:r>
              <a:rPr lang="en-US" dirty="0">
                <a:solidFill>
                  <a:schemeClr val="accent6">
                    <a:lumMod val="40000"/>
                    <a:lumOff val="60000"/>
                  </a:schemeClr>
                </a:solidFill>
                <a:ea typeface="+mj-ea"/>
                <a:cs typeface="+mj-cs"/>
              </a:rPr>
              <a:t>Proactive Password Checking</a:t>
            </a:r>
            <a:endParaRPr lang="en-US" dirty="0">
              <a:solidFill>
                <a:schemeClr val="accent6">
                  <a:lumMod val="40000"/>
                  <a:lumOff val="60000"/>
                </a:schemeClr>
              </a:solidFill>
              <a:latin typeface="Times New Roman" pitchFamily="-110" charset="0"/>
              <a:ea typeface="+mj-ea"/>
              <a:cs typeface="+mj-cs"/>
            </a:endParaRPr>
          </a:p>
        </p:txBody>
      </p:sp>
      <p:sp>
        <p:nvSpPr>
          <p:cNvPr id="3" name="Content Placeholder 2"/>
          <p:cNvSpPr>
            <a:spLocks noGrp="1"/>
          </p:cNvSpPr>
          <p:nvPr>
            <p:ph idx="1"/>
          </p:nvPr>
        </p:nvSpPr>
        <p:spPr>
          <a:xfrm>
            <a:off x="457200" y="2348880"/>
            <a:ext cx="8229600" cy="4065315"/>
          </a:xfrm>
        </p:spPr>
        <p:txBody>
          <a:bodyPr>
            <a:normAutofit/>
          </a:bodyPr>
          <a:lstStyle/>
          <a:p>
            <a:pPr lvl="0">
              <a:buClr>
                <a:schemeClr val="accent6">
                  <a:lumMod val="60000"/>
                  <a:lumOff val="40000"/>
                </a:schemeClr>
              </a:buClr>
            </a:pPr>
            <a:r>
              <a:rPr lang="en-US" sz="3200" dirty="0">
                <a:solidFill>
                  <a:schemeClr val="tx1"/>
                </a:solidFill>
              </a:rPr>
              <a:t>Rule enforcement</a:t>
            </a:r>
          </a:p>
          <a:p>
            <a:pPr lvl="1">
              <a:buClr>
                <a:schemeClr val="accent6">
                  <a:lumMod val="60000"/>
                  <a:lumOff val="40000"/>
                </a:schemeClr>
              </a:buClr>
            </a:pPr>
            <a:r>
              <a:rPr lang="en-US" sz="2000" dirty="0">
                <a:solidFill>
                  <a:schemeClr val="tx1"/>
                </a:solidFill>
              </a:rPr>
              <a:t>Specific rules that passwords must adhere to</a:t>
            </a:r>
          </a:p>
          <a:p>
            <a:pPr lvl="0">
              <a:buClr>
                <a:schemeClr val="accent6">
                  <a:lumMod val="60000"/>
                  <a:lumOff val="40000"/>
                </a:schemeClr>
              </a:buClr>
            </a:pPr>
            <a:r>
              <a:rPr lang="en-US" sz="3200" dirty="0">
                <a:solidFill>
                  <a:schemeClr val="tx1"/>
                </a:solidFill>
              </a:rPr>
              <a:t>Password checker</a:t>
            </a:r>
          </a:p>
          <a:p>
            <a:pPr lvl="1">
              <a:buClr>
                <a:schemeClr val="accent6">
                  <a:lumMod val="60000"/>
                  <a:lumOff val="40000"/>
                </a:schemeClr>
              </a:buClr>
            </a:pPr>
            <a:r>
              <a:rPr lang="en-US" sz="2000" dirty="0">
                <a:solidFill>
                  <a:schemeClr val="tx1"/>
                </a:solidFill>
              </a:rPr>
              <a:t>Compile a large dictionary of passwords not to use</a:t>
            </a:r>
          </a:p>
          <a:p>
            <a:pPr lvl="0">
              <a:buClr>
                <a:schemeClr val="accent6">
                  <a:lumMod val="60000"/>
                  <a:lumOff val="40000"/>
                </a:schemeClr>
              </a:buClr>
            </a:pPr>
            <a:r>
              <a:rPr lang="en-US" sz="3200" dirty="0">
                <a:solidFill>
                  <a:schemeClr val="tx1"/>
                </a:solidFill>
              </a:rPr>
              <a:t>Bloom filter</a:t>
            </a:r>
          </a:p>
          <a:p>
            <a:pPr lvl="1">
              <a:buClr>
                <a:schemeClr val="accent6">
                  <a:lumMod val="60000"/>
                  <a:lumOff val="40000"/>
                </a:schemeClr>
              </a:buClr>
            </a:pPr>
            <a:r>
              <a:rPr lang="en-US" sz="2000" dirty="0">
                <a:solidFill>
                  <a:schemeClr val="tx1"/>
                </a:solidFill>
              </a:rPr>
              <a:t>Used to build a table based on hash values</a:t>
            </a:r>
          </a:p>
          <a:p>
            <a:pPr lvl="1">
              <a:buClr>
                <a:schemeClr val="accent6">
                  <a:lumMod val="60000"/>
                  <a:lumOff val="40000"/>
                </a:schemeClr>
              </a:buClr>
            </a:pPr>
            <a:r>
              <a:rPr lang="en-US" sz="2000" dirty="0">
                <a:solidFill>
                  <a:schemeClr val="tx1"/>
                </a:solidFill>
              </a:rPr>
              <a:t>Check desired password against this table</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4649" t="4851" r="6102" b="3801"/>
          <a:stretch/>
        </p:blipFill>
        <p:spPr>
          <a:xfrm>
            <a:off x="539553" y="332656"/>
            <a:ext cx="7920880" cy="6264696"/>
          </a:xfrm>
          <a:prstGeom prst="rect">
            <a:avLst/>
          </a:prstGeom>
          <a:solidFill>
            <a:schemeClr val="tx1"/>
          </a:solidFill>
        </p:spPr>
      </p:pic>
    </p:spTree>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Rectangle 2"/>
          <p:cNvSpPr>
            <a:spLocks noGrp="1" noChangeArrowheads="1"/>
          </p:cNvSpPr>
          <p:nvPr>
            <p:ph type="title"/>
          </p:nvPr>
        </p:nvSpPr>
        <p:spPr>
          <a:xfrm>
            <a:off x="467544" y="-171400"/>
            <a:ext cx="8229600" cy="1600200"/>
          </a:xfrm>
        </p:spPr>
        <p:txBody>
          <a:bodyPr>
            <a:normAutofit/>
          </a:bodyPr>
          <a:lstStyle/>
          <a:p>
            <a:pPr>
              <a:defRPr/>
            </a:pPr>
            <a:r>
              <a:rPr lang="en-US" dirty="0">
                <a:solidFill>
                  <a:schemeClr val="tx1"/>
                </a:solidFill>
                <a:effectLst/>
              </a:rPr>
              <a:t>Table 3.3 </a:t>
            </a:r>
            <a:endParaRPr lang="en-US" dirty="0">
              <a:solidFill>
                <a:schemeClr val="tx1"/>
              </a:solidFill>
            </a:endParaRPr>
          </a:p>
        </p:txBody>
      </p:sp>
      <p:sp useBgFill="1">
        <p:nvSpPr>
          <p:cNvPr id="52228" name="TextBox 5"/>
          <p:cNvSpPr txBox="1">
            <a:spLocks noChangeArrowheads="1"/>
          </p:cNvSpPr>
          <p:nvPr/>
        </p:nvSpPr>
        <p:spPr bwMode="auto">
          <a:xfrm>
            <a:off x="0" y="5029200"/>
            <a:ext cx="9144000" cy="369888"/>
          </a:xfrm>
          <a:prstGeom prst="rect">
            <a:avLst/>
          </a:prstGeom>
          <a:ln w="9525">
            <a:noFill/>
            <a:miter lim="800000"/>
            <a:headEnd/>
            <a:tailEnd/>
          </a:ln>
        </p:spPr>
        <p:txBody>
          <a:bodyPr>
            <a:prstTxWarp prst="textNoShape">
              <a:avLst/>
            </a:prstTxWarp>
            <a:spAutoFit/>
          </a:bodyPr>
          <a:lstStyle/>
          <a:p>
            <a:endParaRPr lang="en-US" dirty="0"/>
          </a:p>
        </p:txBody>
      </p:sp>
      <p:pic>
        <p:nvPicPr>
          <p:cNvPr id="2" name="Picture 1"/>
          <p:cNvPicPr>
            <a:picLocks noChangeAspect="1"/>
          </p:cNvPicPr>
          <p:nvPr/>
        </p:nvPicPr>
        <p:blipFill>
          <a:blip r:embed="rId3"/>
          <a:stretch>
            <a:fillRect/>
          </a:stretch>
        </p:blipFill>
        <p:spPr>
          <a:xfrm>
            <a:off x="179512" y="2060848"/>
            <a:ext cx="8815475" cy="3018242"/>
          </a:xfrm>
          <a:prstGeom prst="rect">
            <a:avLst/>
          </a:prstGeom>
        </p:spPr>
      </p:pic>
      <p:sp>
        <p:nvSpPr>
          <p:cNvPr id="3" name="TextBox 2"/>
          <p:cNvSpPr txBox="1"/>
          <p:nvPr/>
        </p:nvSpPr>
        <p:spPr>
          <a:xfrm>
            <a:off x="1187624" y="5373216"/>
            <a:ext cx="7222600" cy="814753"/>
          </a:xfrm>
          <a:prstGeom prst="rect">
            <a:avLst/>
          </a:prstGeom>
          <a:noFill/>
        </p:spPr>
        <p:txBody>
          <a:bodyPr wrap="none" rtlCol="0">
            <a:spAutoFit/>
          </a:bodyPr>
          <a:lstStyle/>
          <a:p>
            <a:pPr algn="ctr">
              <a:lnSpc>
                <a:spcPts val="5800"/>
              </a:lnSpc>
              <a:defRPr/>
            </a:pPr>
            <a:r>
              <a:rPr lang="en-US" sz="4000" dirty="0">
                <a:solidFill>
                  <a:srgbClr val="FFFFFF"/>
                </a:solidFill>
                <a:latin typeface="+mn-lt"/>
                <a:ea typeface="+mj-ea"/>
                <a:cs typeface="+mj-cs"/>
              </a:rPr>
              <a:t>Types of Cards Used as Tokens </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Rectangle 2"/>
          <p:cNvSpPr>
            <a:spLocks noGrp="1" noChangeArrowheads="1"/>
          </p:cNvSpPr>
          <p:nvPr>
            <p:ph type="title"/>
          </p:nvPr>
        </p:nvSpPr>
        <p:spPr>
          <a:xfrm>
            <a:off x="0" y="274638"/>
            <a:ext cx="9144000" cy="1143000"/>
          </a:xfrm>
        </p:spPr>
        <p:txBody>
          <a:bodyPr wrap="square" numCol="1" anchorCtr="0" compatLnSpc="1">
            <a:prstTxWarp prst="textNoShape">
              <a:avLst/>
            </a:prstTxWarp>
            <a:normAutofit/>
          </a:bodyPr>
          <a:lstStyle/>
          <a:p>
            <a:pPr eaLnBrk="1" hangingPunct="1"/>
            <a:r>
              <a:rPr lang="en-US" dirty="0">
                <a:solidFill>
                  <a:schemeClr val="tx1"/>
                </a:solidFill>
                <a:effectLst>
                  <a:outerShdw blurRad="38100" dist="38100" dir="2700000" algn="tl" rotWithShape="0">
                    <a:srgbClr val="0E0A99"/>
                  </a:outerShdw>
                </a:effectLst>
              </a:rPr>
              <a:t>Memory Cards</a:t>
            </a:r>
          </a:p>
        </p:txBody>
      </p:sp>
      <p:sp>
        <p:nvSpPr>
          <p:cNvPr id="235523" name="Rectangle 3"/>
          <p:cNvSpPr>
            <a:spLocks noGrp="1" noChangeArrowheads="1"/>
          </p:cNvSpPr>
          <p:nvPr>
            <p:ph idx="1"/>
          </p:nvPr>
        </p:nvSpPr>
        <p:spPr>
          <a:xfrm>
            <a:off x="457200" y="1828800"/>
            <a:ext cx="8229600" cy="5029200"/>
          </a:xfrm>
        </p:spPr>
        <p:txBody>
          <a:bodyPr wrap="square" numCol="1" anchor="t" anchorCtr="0" compatLnSpc="1">
            <a:prstTxWarp prst="textNoShape">
              <a:avLst/>
            </a:prstTxWarp>
            <a:normAutofit/>
          </a:bodyPr>
          <a:lstStyle/>
          <a:p>
            <a:pPr eaLnBrk="1" hangingPunct="1">
              <a:lnSpc>
                <a:spcPct val="110000"/>
              </a:lnSpc>
              <a:buSzPct val="120000"/>
            </a:pPr>
            <a:r>
              <a:rPr lang="en-US" sz="2200" dirty="0">
                <a:effectLst>
                  <a:outerShdw blurRad="38100" dist="38100" dir="2700000" algn="tl">
                    <a:srgbClr val="0064E2"/>
                  </a:outerShdw>
                </a:effectLst>
              </a:rPr>
              <a:t>Can store but do not process data</a:t>
            </a:r>
          </a:p>
          <a:p>
            <a:pPr eaLnBrk="1" hangingPunct="1">
              <a:lnSpc>
                <a:spcPct val="110000"/>
              </a:lnSpc>
              <a:buSzPct val="120000"/>
            </a:pPr>
            <a:r>
              <a:rPr lang="en-US" sz="2200" dirty="0">
                <a:effectLst>
                  <a:outerShdw blurRad="38100" dist="38100" dir="2700000" algn="tl">
                    <a:srgbClr val="0064E2"/>
                  </a:outerShdw>
                </a:effectLst>
              </a:rPr>
              <a:t>The most common is the magnetic stripe card</a:t>
            </a:r>
          </a:p>
          <a:p>
            <a:pPr eaLnBrk="1" hangingPunct="1">
              <a:lnSpc>
                <a:spcPct val="110000"/>
              </a:lnSpc>
              <a:buSzPct val="120000"/>
            </a:pPr>
            <a:r>
              <a:rPr lang="en-US" sz="2200" dirty="0">
                <a:effectLst>
                  <a:outerShdw blurRad="38100" dist="38100" dir="2700000" algn="tl">
                    <a:srgbClr val="0064E2"/>
                  </a:outerShdw>
                </a:effectLst>
              </a:rPr>
              <a:t>Can include an internal electronic memory</a:t>
            </a:r>
          </a:p>
          <a:p>
            <a:pPr eaLnBrk="1" hangingPunct="1">
              <a:lnSpc>
                <a:spcPct val="110000"/>
              </a:lnSpc>
              <a:buSzPct val="120000"/>
            </a:pPr>
            <a:r>
              <a:rPr lang="en-US" sz="2200" dirty="0">
                <a:effectLst>
                  <a:outerShdw blurRad="38100" dist="38100" dir="2700000" algn="tl">
                    <a:srgbClr val="0064E2"/>
                  </a:outerShdw>
                </a:effectLst>
              </a:rPr>
              <a:t>Can be used alone for physical access</a:t>
            </a:r>
          </a:p>
          <a:p>
            <a:pPr lvl="1" eaLnBrk="1" hangingPunct="1">
              <a:lnSpc>
                <a:spcPct val="110000"/>
              </a:lnSpc>
              <a:buSzPct val="120000"/>
            </a:pPr>
            <a:r>
              <a:rPr lang="en-US" sz="1800" dirty="0">
                <a:effectLst>
                  <a:outerShdw blurRad="38100" dist="38100" dir="2700000" algn="tl">
                    <a:srgbClr val="0064E2"/>
                  </a:outerShdw>
                </a:effectLst>
              </a:rPr>
              <a:t>Hotel room</a:t>
            </a:r>
          </a:p>
          <a:p>
            <a:pPr lvl="1" eaLnBrk="1" hangingPunct="1">
              <a:lnSpc>
                <a:spcPct val="110000"/>
              </a:lnSpc>
              <a:buSzPct val="120000"/>
            </a:pPr>
            <a:r>
              <a:rPr lang="en-US" sz="1800" dirty="0">
                <a:effectLst>
                  <a:outerShdw blurRad="38100" dist="38100" dir="2700000" algn="tl">
                    <a:srgbClr val="0064E2"/>
                  </a:outerShdw>
                </a:effectLst>
              </a:rPr>
              <a:t>ATM</a:t>
            </a:r>
          </a:p>
          <a:p>
            <a:pPr eaLnBrk="1" hangingPunct="1">
              <a:lnSpc>
                <a:spcPct val="110000"/>
              </a:lnSpc>
              <a:buSzPct val="120000"/>
            </a:pPr>
            <a:r>
              <a:rPr lang="en-US" sz="2200" dirty="0">
                <a:effectLst>
                  <a:outerShdw blurRad="38100" dist="38100" dir="2700000" algn="tl">
                    <a:srgbClr val="0064E2"/>
                  </a:outerShdw>
                </a:effectLst>
              </a:rPr>
              <a:t>Provides significantly greater security when combined with a password or PIN </a:t>
            </a:r>
          </a:p>
          <a:p>
            <a:pPr eaLnBrk="1" hangingPunct="1">
              <a:lnSpc>
                <a:spcPct val="110000"/>
              </a:lnSpc>
              <a:buSzPct val="120000"/>
            </a:pPr>
            <a:r>
              <a:rPr lang="en-US" sz="2200" dirty="0">
                <a:effectLst>
                  <a:outerShdw blurRad="38100" dist="38100" dir="2700000" algn="tl">
                    <a:srgbClr val="0064E2"/>
                  </a:outerShdw>
                </a:effectLst>
              </a:rPr>
              <a:t>Drawbacks of memory cards include:</a:t>
            </a:r>
          </a:p>
          <a:p>
            <a:pPr lvl="1" eaLnBrk="1" hangingPunct="1">
              <a:lnSpc>
                <a:spcPct val="110000"/>
              </a:lnSpc>
              <a:buSzPct val="120000"/>
            </a:pPr>
            <a:r>
              <a:rPr lang="en-US" sz="1800" dirty="0">
                <a:effectLst>
                  <a:outerShdw blurRad="38100" dist="38100" dir="2700000" algn="tl">
                    <a:srgbClr val="0064E2"/>
                  </a:outerShdw>
                </a:effectLst>
              </a:rPr>
              <a:t>Requires a special reader</a:t>
            </a:r>
          </a:p>
          <a:p>
            <a:pPr lvl="1" eaLnBrk="1" hangingPunct="1">
              <a:lnSpc>
                <a:spcPct val="110000"/>
              </a:lnSpc>
              <a:buSzPct val="120000"/>
            </a:pPr>
            <a:r>
              <a:rPr lang="en-US" sz="1800" dirty="0">
                <a:effectLst>
                  <a:outerShdw blurRad="38100" dist="38100" dir="2700000" algn="tl">
                    <a:srgbClr val="0064E2"/>
                  </a:outerShdw>
                </a:effectLst>
              </a:rPr>
              <a:t>Loss of token</a:t>
            </a:r>
          </a:p>
          <a:p>
            <a:pPr lvl="1" eaLnBrk="1" hangingPunct="1">
              <a:lnSpc>
                <a:spcPct val="110000"/>
              </a:lnSpc>
              <a:buSzPct val="120000"/>
            </a:pPr>
            <a:r>
              <a:rPr lang="en-US" sz="1800" dirty="0">
                <a:effectLst>
                  <a:outerShdw blurRad="38100" dist="38100" dir="2700000" algn="tl">
                    <a:srgbClr val="0064E2"/>
                  </a:outerShdw>
                </a:effectLst>
              </a:rPr>
              <a:t>User dissatisfaction</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p:cNvSpPr>
            <a:spLocks noGrp="1" noChangeArrowheads="1"/>
          </p:cNvSpPr>
          <p:nvPr>
            <p:ph type="title"/>
          </p:nvPr>
        </p:nvSpPr>
        <p:spPr>
          <a:xfrm>
            <a:off x="-19101" y="-3429"/>
            <a:ext cx="9144000" cy="1139825"/>
          </a:xfrm>
        </p:spPr>
        <p:txBody>
          <a:bodyPr>
            <a:normAutofit/>
          </a:bodyPr>
          <a:lstStyle/>
          <a:p>
            <a:pPr eaLnBrk="1" fontAlgn="auto" hangingPunct="1">
              <a:spcAft>
                <a:spcPts val="0"/>
              </a:spcAft>
              <a:defRPr/>
            </a:pPr>
            <a:r>
              <a:rPr lang="en-US" dirty="0">
                <a:solidFill>
                  <a:schemeClr val="tx1"/>
                </a:solidFill>
                <a:effectLst>
                  <a:outerShdw blurRad="38100" dist="38100" dir="2700000" algn="tl" rotWithShape="0">
                    <a:srgbClr val="0E0A99"/>
                  </a:outerShdw>
                </a:effectLst>
              </a:rPr>
              <a:t>Smart Tokens</a:t>
            </a:r>
          </a:p>
        </p:txBody>
      </p:sp>
      <p:sp>
        <p:nvSpPr>
          <p:cNvPr id="237571" name="Rectangle 3"/>
          <p:cNvSpPr>
            <a:spLocks noGrp="1" noChangeArrowheads="1"/>
          </p:cNvSpPr>
          <p:nvPr>
            <p:ph idx="1"/>
          </p:nvPr>
        </p:nvSpPr>
        <p:spPr>
          <a:xfrm>
            <a:off x="323528" y="1340768"/>
            <a:ext cx="8515672" cy="5328592"/>
          </a:xfrm>
        </p:spPr>
        <p:txBody>
          <a:bodyPr>
            <a:normAutofit fontScale="92500" lnSpcReduction="10000"/>
          </a:bodyPr>
          <a:lstStyle/>
          <a:p>
            <a:pPr fontAlgn="auto">
              <a:lnSpc>
                <a:spcPct val="110000"/>
              </a:lnSpc>
              <a:spcAft>
                <a:spcPts val="0"/>
              </a:spcAft>
              <a:buSzPct val="140000"/>
              <a:defRPr/>
            </a:pPr>
            <a:r>
              <a:rPr lang="en-US" dirty="0">
                <a:effectLst>
                  <a:outerShdw blurRad="38100" dist="38100" dir="2700000" algn="tl">
                    <a:srgbClr val="0064E2"/>
                  </a:outerShdw>
                </a:effectLst>
              </a:rPr>
              <a:t>Physical characteristics:</a:t>
            </a:r>
          </a:p>
          <a:p>
            <a:pPr lvl="2" fontAlgn="auto">
              <a:spcAft>
                <a:spcPts val="0"/>
              </a:spcAft>
              <a:buSzPct val="110000"/>
              <a:buFont typeface="Courier New"/>
              <a:buChar char="o"/>
              <a:defRPr/>
            </a:pPr>
            <a:r>
              <a:rPr lang="en-US" sz="1800" dirty="0"/>
              <a:t>Include an embedded microprocessor</a:t>
            </a:r>
          </a:p>
          <a:p>
            <a:pPr lvl="2">
              <a:buSzPct val="110000"/>
              <a:buFont typeface="Courier New"/>
              <a:buChar char="o"/>
              <a:defRPr/>
            </a:pPr>
            <a:r>
              <a:rPr lang="en-US" sz="1800" dirty="0"/>
              <a:t>A smart token that looks like a bank card</a:t>
            </a:r>
          </a:p>
          <a:p>
            <a:pPr lvl="2">
              <a:buSzPct val="110000"/>
              <a:buFont typeface="Courier New"/>
              <a:buChar char="o"/>
              <a:defRPr/>
            </a:pPr>
            <a:r>
              <a:rPr lang="en-US" sz="1800" dirty="0"/>
              <a:t>Can look like calculators, keys, small portable objects</a:t>
            </a:r>
          </a:p>
          <a:p>
            <a:pPr marL="342900" lvl="2" indent="-342900">
              <a:lnSpc>
                <a:spcPct val="110000"/>
              </a:lnSpc>
              <a:buSzPct val="140000"/>
              <a:defRPr/>
            </a:pPr>
            <a:r>
              <a:rPr lang="en-US" sz="2400" dirty="0">
                <a:effectLst>
                  <a:outerShdw blurRad="38100" dist="38100" dir="2700000" algn="tl">
                    <a:srgbClr val="0064E2"/>
                  </a:outerShdw>
                </a:effectLst>
              </a:rPr>
              <a:t>User interface:</a:t>
            </a:r>
          </a:p>
          <a:p>
            <a:pPr lvl="2">
              <a:buSzPct val="110000"/>
              <a:buFont typeface="Courier New"/>
              <a:buChar char="o"/>
              <a:defRPr/>
            </a:pPr>
            <a:r>
              <a:rPr lang="en-US" sz="1800" dirty="0"/>
              <a:t>Manual interfaces include a keypad and display                                  for human/token interaction</a:t>
            </a:r>
          </a:p>
          <a:p>
            <a:pPr marL="342900" lvl="2" indent="-342900">
              <a:lnSpc>
                <a:spcPct val="120000"/>
              </a:lnSpc>
              <a:buSzPct val="140000"/>
              <a:defRPr/>
            </a:pPr>
            <a:r>
              <a:rPr lang="en-US" sz="2400" dirty="0">
                <a:effectLst>
                  <a:outerShdw blurRad="38100" dist="38100" dir="2700000" algn="tl">
                    <a:srgbClr val="0064E2"/>
                  </a:outerShdw>
                </a:effectLst>
              </a:rPr>
              <a:t>Electronic interface</a:t>
            </a:r>
          </a:p>
          <a:p>
            <a:pPr lvl="2">
              <a:buSzPct val="110000"/>
              <a:buFont typeface="Courier New"/>
              <a:buChar char="o"/>
              <a:defRPr/>
            </a:pPr>
            <a:r>
              <a:rPr lang="en-US" sz="1800" dirty="0"/>
              <a:t>A smart card or other token requires an electronic interface to communicate with a compatible reader/writer</a:t>
            </a:r>
          </a:p>
          <a:p>
            <a:pPr lvl="2">
              <a:buSzPct val="110000"/>
              <a:buFont typeface="Courier New"/>
              <a:buChar char="o"/>
              <a:defRPr/>
            </a:pPr>
            <a:r>
              <a:rPr lang="en-US" sz="1800" dirty="0"/>
              <a:t>Contact and contactless interfaces</a:t>
            </a:r>
          </a:p>
          <a:p>
            <a:pPr marL="342900" lvl="2" indent="-342900" fontAlgn="auto">
              <a:lnSpc>
                <a:spcPct val="110000"/>
              </a:lnSpc>
              <a:spcAft>
                <a:spcPts val="0"/>
              </a:spcAft>
              <a:buSzPct val="140000"/>
              <a:defRPr/>
            </a:pPr>
            <a:r>
              <a:rPr lang="en-US" sz="2400" dirty="0">
                <a:effectLst>
                  <a:outerShdw blurRad="38100" dist="38100" dir="2700000" algn="tl">
                    <a:srgbClr val="0064E2"/>
                  </a:outerShdw>
                </a:effectLst>
              </a:rPr>
              <a:t>Authentication protocol:</a:t>
            </a:r>
          </a:p>
          <a:p>
            <a:pPr lvl="2" eaLnBrk="1" fontAlgn="auto" hangingPunct="1">
              <a:spcAft>
                <a:spcPts val="0"/>
              </a:spcAft>
              <a:buSzPct val="110000"/>
              <a:buFont typeface="Courier New"/>
              <a:buChar char="o"/>
              <a:defRPr/>
            </a:pPr>
            <a:r>
              <a:rPr lang="en-US" sz="1800" dirty="0"/>
              <a:t>Classified into three categories:  </a:t>
            </a:r>
          </a:p>
          <a:p>
            <a:pPr lvl="3">
              <a:buSzPct val="110000"/>
              <a:buFont typeface="Arial"/>
              <a:buChar char="•"/>
              <a:defRPr/>
            </a:pPr>
            <a:r>
              <a:rPr lang="en-US" sz="1800" dirty="0"/>
              <a:t>Static</a:t>
            </a:r>
          </a:p>
          <a:p>
            <a:pPr lvl="3">
              <a:buSzPct val="110000"/>
              <a:buFont typeface="Arial"/>
              <a:buChar char="•"/>
              <a:defRPr/>
            </a:pPr>
            <a:r>
              <a:rPr lang="en-US" sz="1800" dirty="0"/>
              <a:t>Dynamic password generator</a:t>
            </a:r>
          </a:p>
          <a:p>
            <a:pPr lvl="3">
              <a:buSzPct val="110000"/>
              <a:buFont typeface="Arial"/>
              <a:buChar char="•"/>
              <a:defRPr/>
            </a:pPr>
            <a:r>
              <a:rPr lang="en-US" sz="1800" dirty="0"/>
              <a:t>Challenge-response </a:t>
            </a:r>
          </a:p>
          <a:p>
            <a:pPr lvl="2" eaLnBrk="1" fontAlgn="auto" hangingPunct="1">
              <a:spcAft>
                <a:spcPts val="0"/>
              </a:spcAft>
              <a:buClr>
                <a:schemeClr val="accent2"/>
              </a:buClr>
              <a:buFont typeface="Wingdings" pitchFamily="2" charset="2"/>
              <a:buChar char=""/>
              <a:defRPr/>
            </a:pPr>
            <a:endParaRPr lang="en-US" sz="2400" dirty="0">
              <a:ea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grpId="0" nodeType="withEffect">
                                  <p:stCondLst>
                                    <p:cond delay="0"/>
                                  </p:stCondLst>
                                  <p:childTnLst>
                                    <p:set>
                                      <p:cBhvr>
                                        <p:cTn id="6" dur="1" fill="hold">
                                          <p:stCondLst>
                                            <p:cond delay="0"/>
                                          </p:stCondLst>
                                        </p:cTn>
                                        <p:tgtEl>
                                          <p:spTgt spid="237571">
                                            <p:txEl>
                                              <p:pRg st="0" end="0"/>
                                            </p:txEl>
                                          </p:spTgt>
                                        </p:tgtEl>
                                        <p:attrNameLst>
                                          <p:attrName>style.visibility</p:attrName>
                                        </p:attrNameLst>
                                      </p:cBhvr>
                                      <p:to>
                                        <p:strVal val="visible"/>
                                      </p:to>
                                    </p:set>
                                    <p:anim calcmode="lin" valueType="num">
                                      <p:cBhvr>
                                        <p:cTn id="7" dur="500" decel="50000" fill="hold">
                                          <p:stCondLst>
                                            <p:cond delay="0"/>
                                          </p:stCondLst>
                                        </p:cTn>
                                        <p:tgtEl>
                                          <p:spTgt spid="237571">
                                            <p:txEl>
                                              <p:pRg st="0" end="0"/>
                                            </p:txEl>
                                          </p:spTgt>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237571">
                                            <p:txEl>
                                              <p:pRg st="0" end="0"/>
                                            </p:txEl>
                                          </p:spTgt>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237571">
                                            <p:txEl>
                                              <p:pRg st="0" end="0"/>
                                            </p:txEl>
                                          </p:spTgt>
                                        </p:tgtEl>
                                        <p:attrNameLst>
                                          <p:attrName>ppt_w</p:attrName>
                                        </p:attrNameLst>
                                      </p:cBhvr>
                                      <p:tavLst>
                                        <p:tav tm="0">
                                          <p:val>
                                            <p:strVal val="#ppt_w*.05"/>
                                          </p:val>
                                        </p:tav>
                                        <p:tav tm="100000">
                                          <p:val>
                                            <p:strVal val="#ppt_w"/>
                                          </p:val>
                                        </p:tav>
                                      </p:tavLst>
                                    </p:anim>
                                    <p:anim calcmode="lin" valueType="num">
                                      <p:cBhvr>
                                        <p:cTn id="10" dur="1000" fill="hold"/>
                                        <p:tgtEl>
                                          <p:spTgt spid="237571">
                                            <p:txEl>
                                              <p:pRg st="0" end="0"/>
                                            </p:txEl>
                                          </p:spTgt>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237571">
                                            <p:txEl>
                                              <p:pRg st="0" end="0"/>
                                            </p:txEl>
                                          </p:spTgt>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237571">
                                            <p:txEl>
                                              <p:pRg st="0" end="0"/>
                                            </p:txEl>
                                          </p:spTgt>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237571">
                                            <p:txEl>
                                              <p:pRg st="0" end="0"/>
                                            </p:txEl>
                                          </p:spTgt>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237571">
                                            <p:txEl>
                                              <p:pRg st="0" end="0"/>
                                            </p:txEl>
                                          </p:spTgt>
                                        </p:tgtEl>
                                      </p:cBhvr>
                                    </p:animEffect>
                                  </p:childTnLst>
                                </p:cTn>
                              </p:par>
                            </p:childTnLst>
                          </p:cTn>
                        </p:par>
                        <p:par>
                          <p:cTn id="15" fill="hold">
                            <p:stCondLst>
                              <p:cond delay="1000"/>
                            </p:stCondLst>
                            <p:childTnLst>
                              <p:par>
                                <p:cTn id="16" presetID="1" presetClass="entr" presetSubtype="0" fill="hold" grpId="1" nodeType="afterEffect">
                                  <p:stCondLst>
                                    <p:cond delay="0"/>
                                  </p:stCondLst>
                                  <p:childTnLst>
                                    <p:set>
                                      <p:cBhvr>
                                        <p:cTn id="17" dur="1" fill="hold">
                                          <p:stCondLst>
                                            <p:cond delay="0"/>
                                          </p:stCondLst>
                                        </p:cTn>
                                        <p:tgtEl>
                                          <p:spTgt spid="237571">
                                            <p:txEl>
                                              <p:pRg st="1" end="1"/>
                                            </p:txEl>
                                          </p:spTgt>
                                        </p:tgtEl>
                                        <p:attrNameLst>
                                          <p:attrName>style.visibility</p:attrName>
                                        </p:attrNameLst>
                                      </p:cBhvr>
                                      <p:to>
                                        <p:strVal val="visible"/>
                                      </p:to>
                                    </p:set>
                                  </p:childTnLst>
                                </p:cTn>
                              </p:par>
                              <p:par>
                                <p:cTn id="18" presetID="1" presetClass="entr" presetSubtype="0" fill="hold" grpId="1" nodeType="withEffect">
                                  <p:stCondLst>
                                    <p:cond delay="0"/>
                                  </p:stCondLst>
                                  <p:childTnLst>
                                    <p:set>
                                      <p:cBhvr>
                                        <p:cTn id="19" dur="1" fill="hold">
                                          <p:stCondLst>
                                            <p:cond delay="0"/>
                                          </p:stCondLst>
                                        </p:cTn>
                                        <p:tgtEl>
                                          <p:spTgt spid="237571">
                                            <p:txEl>
                                              <p:pRg st="2" end="2"/>
                                            </p:txEl>
                                          </p:spTgt>
                                        </p:tgtEl>
                                        <p:attrNameLst>
                                          <p:attrName>style.visibility</p:attrName>
                                        </p:attrNameLst>
                                      </p:cBhvr>
                                      <p:to>
                                        <p:strVal val="visible"/>
                                      </p:to>
                                    </p:set>
                                  </p:childTnLst>
                                </p:cTn>
                              </p:par>
                              <p:par>
                                <p:cTn id="20" presetID="1" presetClass="entr" presetSubtype="0" fill="hold" grpId="1" nodeType="withEffect">
                                  <p:stCondLst>
                                    <p:cond delay="0"/>
                                  </p:stCondLst>
                                  <p:childTnLst>
                                    <p:set>
                                      <p:cBhvr>
                                        <p:cTn id="21" dur="1" fill="hold">
                                          <p:stCondLst>
                                            <p:cond delay="0"/>
                                          </p:stCondLst>
                                        </p:cTn>
                                        <p:tgtEl>
                                          <p:spTgt spid="237571">
                                            <p:txEl>
                                              <p:pRg st="3" end="3"/>
                                            </p:txEl>
                                          </p:spTgt>
                                        </p:tgtEl>
                                        <p:attrNameLst>
                                          <p:attrName>style.visibility</p:attrName>
                                        </p:attrNameLst>
                                      </p:cBhvr>
                                      <p:to>
                                        <p:strVal val="visible"/>
                                      </p:to>
                                    </p:set>
                                  </p:childTnLst>
                                </p:cTn>
                              </p:par>
                              <p:par>
                                <p:cTn id="22" presetID="25" presetClass="entr" presetSubtype="0" fill="hold" grpId="0" nodeType="withEffect">
                                  <p:stCondLst>
                                    <p:cond delay="750"/>
                                  </p:stCondLst>
                                  <p:childTnLst>
                                    <p:set>
                                      <p:cBhvr>
                                        <p:cTn id="23" dur="1" fill="hold">
                                          <p:stCondLst>
                                            <p:cond delay="0"/>
                                          </p:stCondLst>
                                        </p:cTn>
                                        <p:tgtEl>
                                          <p:spTgt spid="237571">
                                            <p:txEl>
                                              <p:pRg st="4" end="4"/>
                                            </p:txEl>
                                          </p:spTgt>
                                        </p:tgtEl>
                                        <p:attrNameLst>
                                          <p:attrName>style.visibility</p:attrName>
                                        </p:attrNameLst>
                                      </p:cBhvr>
                                      <p:to>
                                        <p:strVal val="visible"/>
                                      </p:to>
                                    </p:set>
                                    <p:anim calcmode="lin" valueType="num">
                                      <p:cBhvr>
                                        <p:cTn id="24" dur="500" decel="50000" fill="hold">
                                          <p:stCondLst>
                                            <p:cond delay="0"/>
                                          </p:stCondLst>
                                        </p:cTn>
                                        <p:tgtEl>
                                          <p:spTgt spid="237571">
                                            <p:txEl>
                                              <p:pRg st="4" end="4"/>
                                            </p:txEl>
                                          </p:spTgt>
                                        </p:tgtEl>
                                        <p:attrNameLst>
                                          <p:attrName>style.rotation</p:attrName>
                                        </p:attrNameLst>
                                      </p:cBhvr>
                                      <p:tavLst>
                                        <p:tav tm="0">
                                          <p:val>
                                            <p:fltVal val="-90"/>
                                          </p:val>
                                        </p:tav>
                                        <p:tav tm="100000">
                                          <p:val>
                                            <p:fltVal val="0"/>
                                          </p:val>
                                        </p:tav>
                                      </p:tavLst>
                                    </p:anim>
                                    <p:anim calcmode="lin" valueType="num">
                                      <p:cBhvr>
                                        <p:cTn id="25" dur="500" decel="50000" fill="hold">
                                          <p:stCondLst>
                                            <p:cond delay="0"/>
                                          </p:stCondLst>
                                        </p:cTn>
                                        <p:tgtEl>
                                          <p:spTgt spid="237571">
                                            <p:txEl>
                                              <p:pRg st="4" end="4"/>
                                            </p:txEl>
                                          </p:spTgt>
                                        </p:tgtEl>
                                        <p:attrNameLst>
                                          <p:attrName>ppt_w</p:attrName>
                                        </p:attrNameLst>
                                      </p:cBhvr>
                                      <p:tavLst>
                                        <p:tav tm="0">
                                          <p:val>
                                            <p:strVal val="#ppt_w"/>
                                          </p:val>
                                        </p:tav>
                                        <p:tav tm="100000">
                                          <p:val>
                                            <p:strVal val="#ppt_w*.05"/>
                                          </p:val>
                                        </p:tav>
                                      </p:tavLst>
                                    </p:anim>
                                    <p:anim calcmode="lin" valueType="num">
                                      <p:cBhvr>
                                        <p:cTn id="26" dur="500" accel="50000" fill="hold">
                                          <p:stCondLst>
                                            <p:cond delay="500"/>
                                          </p:stCondLst>
                                        </p:cTn>
                                        <p:tgtEl>
                                          <p:spTgt spid="237571">
                                            <p:txEl>
                                              <p:pRg st="4" end="4"/>
                                            </p:txEl>
                                          </p:spTgt>
                                        </p:tgtEl>
                                        <p:attrNameLst>
                                          <p:attrName>ppt_w</p:attrName>
                                        </p:attrNameLst>
                                      </p:cBhvr>
                                      <p:tavLst>
                                        <p:tav tm="0">
                                          <p:val>
                                            <p:strVal val="#ppt_w*.05"/>
                                          </p:val>
                                        </p:tav>
                                        <p:tav tm="100000">
                                          <p:val>
                                            <p:strVal val="#ppt_w"/>
                                          </p:val>
                                        </p:tav>
                                      </p:tavLst>
                                    </p:anim>
                                    <p:anim calcmode="lin" valueType="num">
                                      <p:cBhvr>
                                        <p:cTn id="27" dur="1000" fill="hold"/>
                                        <p:tgtEl>
                                          <p:spTgt spid="237571">
                                            <p:txEl>
                                              <p:pRg st="4" end="4"/>
                                            </p:txEl>
                                          </p:spTgt>
                                        </p:tgtEl>
                                        <p:attrNameLst>
                                          <p:attrName>ppt_h</p:attrName>
                                        </p:attrNameLst>
                                      </p:cBhvr>
                                      <p:tavLst>
                                        <p:tav tm="0">
                                          <p:val>
                                            <p:strVal val="#ppt_h"/>
                                          </p:val>
                                        </p:tav>
                                        <p:tav tm="100000">
                                          <p:val>
                                            <p:strVal val="#ppt_h"/>
                                          </p:val>
                                        </p:tav>
                                      </p:tavLst>
                                    </p:anim>
                                    <p:anim calcmode="lin" valueType="num">
                                      <p:cBhvr>
                                        <p:cTn id="28" dur="500" decel="50000" fill="hold">
                                          <p:stCondLst>
                                            <p:cond delay="0"/>
                                          </p:stCondLst>
                                        </p:cTn>
                                        <p:tgtEl>
                                          <p:spTgt spid="237571">
                                            <p:txEl>
                                              <p:pRg st="4" end="4"/>
                                            </p:txEl>
                                          </p:spTgt>
                                        </p:tgtEl>
                                        <p:attrNameLst>
                                          <p:attrName>ppt_x</p:attrName>
                                        </p:attrNameLst>
                                      </p:cBhvr>
                                      <p:tavLst>
                                        <p:tav tm="0">
                                          <p:val>
                                            <p:strVal val="#ppt_x+.4"/>
                                          </p:val>
                                        </p:tav>
                                        <p:tav tm="100000">
                                          <p:val>
                                            <p:strVal val="#ppt_x"/>
                                          </p:val>
                                        </p:tav>
                                      </p:tavLst>
                                    </p:anim>
                                    <p:anim calcmode="lin" valueType="num">
                                      <p:cBhvr>
                                        <p:cTn id="29" dur="500" decel="50000" fill="hold">
                                          <p:stCondLst>
                                            <p:cond delay="0"/>
                                          </p:stCondLst>
                                        </p:cTn>
                                        <p:tgtEl>
                                          <p:spTgt spid="237571">
                                            <p:txEl>
                                              <p:pRg st="4" end="4"/>
                                            </p:txEl>
                                          </p:spTgt>
                                        </p:tgtEl>
                                        <p:attrNameLst>
                                          <p:attrName>ppt_y</p:attrName>
                                        </p:attrNameLst>
                                      </p:cBhvr>
                                      <p:tavLst>
                                        <p:tav tm="0">
                                          <p:val>
                                            <p:strVal val="#ppt_y-.2"/>
                                          </p:val>
                                        </p:tav>
                                        <p:tav tm="100000">
                                          <p:val>
                                            <p:strVal val="#ppt_y+.1"/>
                                          </p:val>
                                        </p:tav>
                                      </p:tavLst>
                                    </p:anim>
                                    <p:anim calcmode="lin" valueType="num">
                                      <p:cBhvr>
                                        <p:cTn id="30" dur="500" accel="50000" fill="hold">
                                          <p:stCondLst>
                                            <p:cond delay="500"/>
                                          </p:stCondLst>
                                        </p:cTn>
                                        <p:tgtEl>
                                          <p:spTgt spid="237571">
                                            <p:txEl>
                                              <p:pRg st="4" end="4"/>
                                            </p:txEl>
                                          </p:spTgt>
                                        </p:tgtEl>
                                        <p:attrNameLst>
                                          <p:attrName>ppt_y</p:attrName>
                                        </p:attrNameLst>
                                      </p:cBhvr>
                                      <p:tavLst>
                                        <p:tav tm="0">
                                          <p:val>
                                            <p:strVal val="#ppt_y+.1"/>
                                          </p:val>
                                        </p:tav>
                                        <p:tav tm="100000">
                                          <p:val>
                                            <p:strVal val="#ppt_y"/>
                                          </p:val>
                                        </p:tav>
                                      </p:tavLst>
                                    </p:anim>
                                    <p:animEffect transition="in" filter="fade">
                                      <p:cBhvr>
                                        <p:cTn id="31" dur="1000" decel="50000">
                                          <p:stCondLst>
                                            <p:cond delay="0"/>
                                          </p:stCondLst>
                                        </p:cTn>
                                        <p:tgtEl>
                                          <p:spTgt spid="237571">
                                            <p:txEl>
                                              <p:pRg st="4" end="4"/>
                                            </p:txEl>
                                          </p:spTgt>
                                        </p:tgtEl>
                                      </p:cBhvr>
                                    </p:animEffect>
                                  </p:childTnLst>
                                </p:cTn>
                              </p:par>
                              <p:par>
                                <p:cTn id="32" presetID="1" presetClass="entr" presetSubtype="0" fill="hold" grpId="1" nodeType="withEffect">
                                  <p:stCondLst>
                                    <p:cond delay="0"/>
                                  </p:stCondLst>
                                  <p:childTnLst>
                                    <p:set>
                                      <p:cBhvr>
                                        <p:cTn id="33" dur="1" fill="hold">
                                          <p:stCondLst>
                                            <p:cond delay="0"/>
                                          </p:stCondLst>
                                        </p:cTn>
                                        <p:tgtEl>
                                          <p:spTgt spid="237571">
                                            <p:txEl>
                                              <p:pRg st="5" end="5"/>
                                            </p:txEl>
                                          </p:spTgt>
                                        </p:tgtEl>
                                        <p:attrNameLst>
                                          <p:attrName>style.visibility</p:attrName>
                                        </p:attrNameLst>
                                      </p:cBhvr>
                                      <p:to>
                                        <p:strVal val="visible"/>
                                      </p:to>
                                    </p:set>
                                  </p:childTnLst>
                                </p:cTn>
                              </p:par>
                              <p:par>
                                <p:cTn id="34" presetID="1" presetClass="entr" presetSubtype="0" fill="hold" grpId="1" nodeType="withEffect">
                                  <p:stCondLst>
                                    <p:cond delay="0"/>
                                  </p:stCondLst>
                                  <p:childTnLst>
                                    <p:set>
                                      <p:cBhvr>
                                        <p:cTn id="35" dur="1" fill="hold">
                                          <p:stCondLst>
                                            <p:cond delay="0"/>
                                          </p:stCondLst>
                                        </p:cTn>
                                        <p:tgtEl>
                                          <p:spTgt spid="237571">
                                            <p:txEl>
                                              <p:pRg st="6" end="6"/>
                                            </p:txEl>
                                          </p:spTgt>
                                        </p:tgtEl>
                                        <p:attrNameLst>
                                          <p:attrName>style.visibility</p:attrName>
                                        </p:attrNameLst>
                                      </p:cBhvr>
                                      <p:to>
                                        <p:strVal val="visible"/>
                                      </p:to>
                                    </p:set>
                                  </p:childTnLst>
                                </p:cTn>
                              </p:par>
                              <p:par>
                                <p:cTn id="36" presetID="1" presetClass="entr" presetSubtype="0" fill="hold" grpId="1" nodeType="withEffect">
                                  <p:stCondLst>
                                    <p:cond delay="0"/>
                                  </p:stCondLst>
                                  <p:childTnLst>
                                    <p:set>
                                      <p:cBhvr>
                                        <p:cTn id="37" dur="1" fill="hold">
                                          <p:stCondLst>
                                            <p:cond delay="0"/>
                                          </p:stCondLst>
                                        </p:cTn>
                                        <p:tgtEl>
                                          <p:spTgt spid="237571">
                                            <p:txEl>
                                              <p:pRg st="7" end="7"/>
                                            </p:txEl>
                                          </p:spTgt>
                                        </p:tgtEl>
                                        <p:attrNameLst>
                                          <p:attrName>style.visibility</p:attrName>
                                        </p:attrNameLst>
                                      </p:cBhvr>
                                      <p:to>
                                        <p:strVal val="visible"/>
                                      </p:to>
                                    </p:set>
                                  </p:childTnLst>
                                </p:cTn>
                              </p:par>
                              <p:par>
                                <p:cTn id="38" presetID="1" presetClass="entr" presetSubtype="0" fill="hold" grpId="1" nodeType="withEffect">
                                  <p:stCondLst>
                                    <p:cond delay="0"/>
                                  </p:stCondLst>
                                  <p:childTnLst>
                                    <p:set>
                                      <p:cBhvr>
                                        <p:cTn id="39" dur="1" fill="hold">
                                          <p:stCondLst>
                                            <p:cond delay="0"/>
                                          </p:stCondLst>
                                        </p:cTn>
                                        <p:tgtEl>
                                          <p:spTgt spid="237571">
                                            <p:txEl>
                                              <p:pRg st="8" end="8"/>
                                            </p:txEl>
                                          </p:spTgt>
                                        </p:tgtEl>
                                        <p:attrNameLst>
                                          <p:attrName>style.visibility</p:attrName>
                                        </p:attrNameLst>
                                      </p:cBhvr>
                                      <p:to>
                                        <p:strVal val="visible"/>
                                      </p:to>
                                    </p:set>
                                  </p:childTnLst>
                                </p:cTn>
                              </p:par>
                              <p:par>
                                <p:cTn id="40" presetID="25" presetClass="entr" presetSubtype="0" fill="hold" grpId="0" nodeType="withEffect">
                                  <p:stCondLst>
                                    <p:cond delay="750"/>
                                  </p:stCondLst>
                                  <p:childTnLst>
                                    <p:set>
                                      <p:cBhvr>
                                        <p:cTn id="41" dur="1" fill="hold">
                                          <p:stCondLst>
                                            <p:cond delay="0"/>
                                          </p:stCondLst>
                                        </p:cTn>
                                        <p:tgtEl>
                                          <p:spTgt spid="237571">
                                            <p:txEl>
                                              <p:pRg st="9" end="9"/>
                                            </p:txEl>
                                          </p:spTgt>
                                        </p:tgtEl>
                                        <p:attrNameLst>
                                          <p:attrName>style.visibility</p:attrName>
                                        </p:attrNameLst>
                                      </p:cBhvr>
                                      <p:to>
                                        <p:strVal val="visible"/>
                                      </p:to>
                                    </p:set>
                                    <p:anim calcmode="lin" valueType="num">
                                      <p:cBhvr>
                                        <p:cTn id="42" dur="500" decel="50000" fill="hold">
                                          <p:stCondLst>
                                            <p:cond delay="0"/>
                                          </p:stCondLst>
                                        </p:cTn>
                                        <p:tgtEl>
                                          <p:spTgt spid="237571">
                                            <p:txEl>
                                              <p:pRg st="9" end="9"/>
                                            </p:txEl>
                                          </p:spTgt>
                                        </p:tgtEl>
                                        <p:attrNameLst>
                                          <p:attrName>style.rotation</p:attrName>
                                        </p:attrNameLst>
                                      </p:cBhvr>
                                      <p:tavLst>
                                        <p:tav tm="0">
                                          <p:val>
                                            <p:fltVal val="-90"/>
                                          </p:val>
                                        </p:tav>
                                        <p:tav tm="100000">
                                          <p:val>
                                            <p:fltVal val="0"/>
                                          </p:val>
                                        </p:tav>
                                      </p:tavLst>
                                    </p:anim>
                                    <p:anim calcmode="lin" valueType="num">
                                      <p:cBhvr>
                                        <p:cTn id="43" dur="500" decel="50000" fill="hold">
                                          <p:stCondLst>
                                            <p:cond delay="0"/>
                                          </p:stCondLst>
                                        </p:cTn>
                                        <p:tgtEl>
                                          <p:spTgt spid="237571">
                                            <p:txEl>
                                              <p:pRg st="9" end="9"/>
                                            </p:txEl>
                                          </p:spTgt>
                                        </p:tgtEl>
                                        <p:attrNameLst>
                                          <p:attrName>ppt_w</p:attrName>
                                        </p:attrNameLst>
                                      </p:cBhvr>
                                      <p:tavLst>
                                        <p:tav tm="0">
                                          <p:val>
                                            <p:strVal val="#ppt_w"/>
                                          </p:val>
                                        </p:tav>
                                        <p:tav tm="100000">
                                          <p:val>
                                            <p:strVal val="#ppt_w*.05"/>
                                          </p:val>
                                        </p:tav>
                                      </p:tavLst>
                                    </p:anim>
                                    <p:anim calcmode="lin" valueType="num">
                                      <p:cBhvr>
                                        <p:cTn id="44" dur="500" accel="50000" fill="hold">
                                          <p:stCondLst>
                                            <p:cond delay="500"/>
                                          </p:stCondLst>
                                        </p:cTn>
                                        <p:tgtEl>
                                          <p:spTgt spid="237571">
                                            <p:txEl>
                                              <p:pRg st="9" end="9"/>
                                            </p:txEl>
                                          </p:spTgt>
                                        </p:tgtEl>
                                        <p:attrNameLst>
                                          <p:attrName>ppt_w</p:attrName>
                                        </p:attrNameLst>
                                      </p:cBhvr>
                                      <p:tavLst>
                                        <p:tav tm="0">
                                          <p:val>
                                            <p:strVal val="#ppt_w*.05"/>
                                          </p:val>
                                        </p:tav>
                                        <p:tav tm="100000">
                                          <p:val>
                                            <p:strVal val="#ppt_w"/>
                                          </p:val>
                                        </p:tav>
                                      </p:tavLst>
                                    </p:anim>
                                    <p:anim calcmode="lin" valueType="num">
                                      <p:cBhvr>
                                        <p:cTn id="45" dur="1000" fill="hold"/>
                                        <p:tgtEl>
                                          <p:spTgt spid="237571">
                                            <p:txEl>
                                              <p:pRg st="9" end="9"/>
                                            </p:txEl>
                                          </p:spTgt>
                                        </p:tgtEl>
                                        <p:attrNameLst>
                                          <p:attrName>ppt_h</p:attrName>
                                        </p:attrNameLst>
                                      </p:cBhvr>
                                      <p:tavLst>
                                        <p:tav tm="0">
                                          <p:val>
                                            <p:strVal val="#ppt_h"/>
                                          </p:val>
                                        </p:tav>
                                        <p:tav tm="100000">
                                          <p:val>
                                            <p:strVal val="#ppt_h"/>
                                          </p:val>
                                        </p:tav>
                                      </p:tavLst>
                                    </p:anim>
                                    <p:anim calcmode="lin" valueType="num">
                                      <p:cBhvr>
                                        <p:cTn id="46" dur="500" decel="50000" fill="hold">
                                          <p:stCondLst>
                                            <p:cond delay="0"/>
                                          </p:stCondLst>
                                        </p:cTn>
                                        <p:tgtEl>
                                          <p:spTgt spid="237571">
                                            <p:txEl>
                                              <p:pRg st="9" end="9"/>
                                            </p:txEl>
                                          </p:spTgt>
                                        </p:tgtEl>
                                        <p:attrNameLst>
                                          <p:attrName>ppt_x</p:attrName>
                                        </p:attrNameLst>
                                      </p:cBhvr>
                                      <p:tavLst>
                                        <p:tav tm="0">
                                          <p:val>
                                            <p:strVal val="#ppt_x+.4"/>
                                          </p:val>
                                        </p:tav>
                                        <p:tav tm="100000">
                                          <p:val>
                                            <p:strVal val="#ppt_x"/>
                                          </p:val>
                                        </p:tav>
                                      </p:tavLst>
                                    </p:anim>
                                    <p:anim calcmode="lin" valueType="num">
                                      <p:cBhvr>
                                        <p:cTn id="47" dur="500" decel="50000" fill="hold">
                                          <p:stCondLst>
                                            <p:cond delay="0"/>
                                          </p:stCondLst>
                                        </p:cTn>
                                        <p:tgtEl>
                                          <p:spTgt spid="237571">
                                            <p:txEl>
                                              <p:pRg st="9" end="9"/>
                                            </p:txEl>
                                          </p:spTgt>
                                        </p:tgtEl>
                                        <p:attrNameLst>
                                          <p:attrName>ppt_y</p:attrName>
                                        </p:attrNameLst>
                                      </p:cBhvr>
                                      <p:tavLst>
                                        <p:tav tm="0">
                                          <p:val>
                                            <p:strVal val="#ppt_y-.2"/>
                                          </p:val>
                                        </p:tav>
                                        <p:tav tm="100000">
                                          <p:val>
                                            <p:strVal val="#ppt_y+.1"/>
                                          </p:val>
                                        </p:tav>
                                      </p:tavLst>
                                    </p:anim>
                                    <p:anim calcmode="lin" valueType="num">
                                      <p:cBhvr>
                                        <p:cTn id="48" dur="500" accel="50000" fill="hold">
                                          <p:stCondLst>
                                            <p:cond delay="500"/>
                                          </p:stCondLst>
                                        </p:cTn>
                                        <p:tgtEl>
                                          <p:spTgt spid="237571">
                                            <p:txEl>
                                              <p:pRg st="9" end="9"/>
                                            </p:txEl>
                                          </p:spTgt>
                                        </p:tgtEl>
                                        <p:attrNameLst>
                                          <p:attrName>ppt_y</p:attrName>
                                        </p:attrNameLst>
                                      </p:cBhvr>
                                      <p:tavLst>
                                        <p:tav tm="0">
                                          <p:val>
                                            <p:strVal val="#ppt_y+.1"/>
                                          </p:val>
                                        </p:tav>
                                        <p:tav tm="100000">
                                          <p:val>
                                            <p:strVal val="#ppt_y"/>
                                          </p:val>
                                        </p:tav>
                                      </p:tavLst>
                                    </p:anim>
                                    <p:animEffect transition="in" filter="fade">
                                      <p:cBhvr>
                                        <p:cTn id="49" dur="1000" decel="50000">
                                          <p:stCondLst>
                                            <p:cond delay="0"/>
                                          </p:stCondLst>
                                        </p:cTn>
                                        <p:tgtEl>
                                          <p:spTgt spid="237571">
                                            <p:txEl>
                                              <p:pRg st="9" end="9"/>
                                            </p:txEl>
                                          </p:spTgt>
                                        </p:tgtEl>
                                      </p:cBhvr>
                                    </p:animEffect>
                                  </p:childTnLst>
                                </p:cTn>
                              </p:par>
                              <p:par>
                                <p:cTn id="50" presetID="1" presetClass="entr" presetSubtype="0" fill="hold" grpId="1" nodeType="withEffect">
                                  <p:stCondLst>
                                    <p:cond delay="0"/>
                                  </p:stCondLst>
                                  <p:childTnLst>
                                    <p:set>
                                      <p:cBhvr>
                                        <p:cTn id="51" dur="1" fill="hold">
                                          <p:stCondLst>
                                            <p:cond delay="0"/>
                                          </p:stCondLst>
                                        </p:cTn>
                                        <p:tgtEl>
                                          <p:spTgt spid="237571">
                                            <p:txEl>
                                              <p:pRg st="10" end="10"/>
                                            </p:txEl>
                                          </p:spTgt>
                                        </p:tgtEl>
                                        <p:attrNameLst>
                                          <p:attrName>style.visibility</p:attrName>
                                        </p:attrNameLst>
                                      </p:cBhvr>
                                      <p:to>
                                        <p:strVal val="visible"/>
                                      </p:to>
                                    </p:set>
                                  </p:childTnLst>
                                </p:cTn>
                              </p:par>
                              <p:par>
                                <p:cTn id="52" presetID="1" presetClass="entr" presetSubtype="0" fill="hold" grpId="1" nodeType="withEffect">
                                  <p:stCondLst>
                                    <p:cond delay="0"/>
                                  </p:stCondLst>
                                  <p:childTnLst>
                                    <p:set>
                                      <p:cBhvr>
                                        <p:cTn id="53" dur="1" fill="hold">
                                          <p:stCondLst>
                                            <p:cond delay="0"/>
                                          </p:stCondLst>
                                        </p:cTn>
                                        <p:tgtEl>
                                          <p:spTgt spid="237571">
                                            <p:txEl>
                                              <p:pRg st="11" end="11"/>
                                            </p:txEl>
                                          </p:spTgt>
                                        </p:tgtEl>
                                        <p:attrNameLst>
                                          <p:attrName>style.visibility</p:attrName>
                                        </p:attrNameLst>
                                      </p:cBhvr>
                                      <p:to>
                                        <p:strVal val="visible"/>
                                      </p:to>
                                    </p:set>
                                  </p:childTnLst>
                                </p:cTn>
                              </p:par>
                              <p:par>
                                <p:cTn id="54" presetID="1" presetClass="entr" presetSubtype="0" fill="hold" grpId="1" nodeType="withEffect">
                                  <p:stCondLst>
                                    <p:cond delay="0"/>
                                  </p:stCondLst>
                                  <p:childTnLst>
                                    <p:set>
                                      <p:cBhvr>
                                        <p:cTn id="55" dur="1" fill="hold">
                                          <p:stCondLst>
                                            <p:cond delay="0"/>
                                          </p:stCondLst>
                                        </p:cTn>
                                        <p:tgtEl>
                                          <p:spTgt spid="237571">
                                            <p:txEl>
                                              <p:pRg st="12" end="12"/>
                                            </p:txEl>
                                          </p:spTgt>
                                        </p:tgtEl>
                                        <p:attrNameLst>
                                          <p:attrName>style.visibility</p:attrName>
                                        </p:attrNameLst>
                                      </p:cBhvr>
                                      <p:to>
                                        <p:strVal val="visible"/>
                                      </p:to>
                                    </p:set>
                                  </p:childTnLst>
                                </p:cTn>
                              </p:par>
                              <p:par>
                                <p:cTn id="56" presetID="1" presetClass="entr" presetSubtype="0" fill="hold" grpId="1" nodeType="withEffect">
                                  <p:stCondLst>
                                    <p:cond delay="0"/>
                                  </p:stCondLst>
                                  <p:childTnLst>
                                    <p:set>
                                      <p:cBhvr>
                                        <p:cTn id="57" dur="1" fill="hold">
                                          <p:stCondLst>
                                            <p:cond delay="0"/>
                                          </p:stCondLst>
                                        </p:cTn>
                                        <p:tgtEl>
                                          <p:spTgt spid="237571">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7571" grpId="0" build="p"/>
      <p:bldP spid="237571" grpI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p:cNvSpPr>
            <a:spLocks noGrp="1" noChangeArrowheads="1"/>
          </p:cNvSpPr>
          <p:nvPr>
            <p:ph type="title"/>
          </p:nvPr>
        </p:nvSpPr>
        <p:spPr>
          <a:xfrm>
            <a:off x="0" y="116632"/>
            <a:ext cx="9144000" cy="1139825"/>
          </a:xfrm>
        </p:spPr>
        <p:txBody>
          <a:bodyPr>
            <a:normAutofit/>
          </a:bodyPr>
          <a:lstStyle/>
          <a:p>
            <a:pPr eaLnBrk="1" fontAlgn="auto" hangingPunct="1">
              <a:spcAft>
                <a:spcPts val="0"/>
              </a:spcAft>
              <a:defRPr/>
            </a:pPr>
            <a:r>
              <a:rPr lang="en-US" dirty="0">
                <a:solidFill>
                  <a:schemeClr val="tx1"/>
                </a:solidFill>
                <a:effectLst>
                  <a:outerShdw blurRad="38100" dist="38100" dir="2700000" algn="tl" rotWithShape="0">
                    <a:srgbClr val="0E0A99"/>
                  </a:outerShdw>
                </a:effectLst>
              </a:rPr>
              <a:t>Smart Cards</a:t>
            </a:r>
          </a:p>
        </p:txBody>
      </p:sp>
      <p:sp>
        <p:nvSpPr>
          <p:cNvPr id="237571" name="Rectangle 3"/>
          <p:cNvSpPr>
            <a:spLocks noGrp="1" noChangeArrowheads="1"/>
          </p:cNvSpPr>
          <p:nvPr>
            <p:ph idx="1"/>
          </p:nvPr>
        </p:nvSpPr>
        <p:spPr>
          <a:xfrm>
            <a:off x="457200" y="1628800"/>
            <a:ext cx="8382000" cy="4883125"/>
          </a:xfrm>
        </p:spPr>
        <p:txBody>
          <a:bodyPr>
            <a:normAutofit lnSpcReduction="10000"/>
          </a:bodyPr>
          <a:lstStyle/>
          <a:p>
            <a:pPr fontAlgn="auto">
              <a:lnSpc>
                <a:spcPct val="110000"/>
              </a:lnSpc>
              <a:spcAft>
                <a:spcPts val="0"/>
              </a:spcAft>
              <a:buSzPct val="140000"/>
              <a:defRPr/>
            </a:pPr>
            <a:r>
              <a:rPr lang="en-US" sz="2200" dirty="0">
                <a:effectLst>
                  <a:outerShdw blurRad="38100" dist="38100" dir="2700000" algn="tl">
                    <a:srgbClr val="0064E2"/>
                  </a:outerShdw>
                </a:effectLst>
              </a:rPr>
              <a:t>Most important category of smart token</a:t>
            </a:r>
          </a:p>
          <a:p>
            <a:pPr lvl="2" fontAlgn="auto">
              <a:spcAft>
                <a:spcPts val="0"/>
              </a:spcAft>
              <a:buSzPct val="110000"/>
              <a:buFont typeface="Courier New"/>
              <a:buChar char="o"/>
              <a:defRPr/>
            </a:pPr>
            <a:r>
              <a:rPr lang="en-US" dirty="0"/>
              <a:t>Has the appearance of a credit card</a:t>
            </a:r>
          </a:p>
          <a:p>
            <a:pPr lvl="2">
              <a:buSzPct val="110000"/>
              <a:buFont typeface="Courier New"/>
              <a:buChar char="o"/>
              <a:defRPr/>
            </a:pPr>
            <a:r>
              <a:rPr lang="en-US" dirty="0"/>
              <a:t>Has an electronic interface</a:t>
            </a:r>
          </a:p>
          <a:p>
            <a:pPr lvl="2">
              <a:buSzPct val="110000"/>
              <a:buFont typeface="Courier New"/>
              <a:buChar char="o"/>
              <a:defRPr/>
            </a:pPr>
            <a:r>
              <a:rPr lang="en-US" dirty="0"/>
              <a:t>May use any of the smart token protocols</a:t>
            </a:r>
          </a:p>
          <a:p>
            <a:pPr marL="342900" lvl="2" indent="-342900">
              <a:lnSpc>
                <a:spcPct val="110000"/>
              </a:lnSpc>
              <a:buSzPct val="140000"/>
              <a:defRPr/>
            </a:pPr>
            <a:r>
              <a:rPr lang="en-US" sz="2200" dirty="0">
                <a:effectLst>
                  <a:outerShdw blurRad="38100" dist="38100" dir="2700000" algn="tl">
                    <a:srgbClr val="0064E2"/>
                  </a:outerShdw>
                </a:effectLst>
              </a:rPr>
              <a:t>Contain:</a:t>
            </a:r>
          </a:p>
          <a:p>
            <a:pPr lvl="2">
              <a:buSzPct val="110000"/>
              <a:buFont typeface="Courier New"/>
              <a:buChar char="o"/>
              <a:defRPr/>
            </a:pPr>
            <a:r>
              <a:rPr lang="en-US" dirty="0"/>
              <a:t>An entire microprocessor</a:t>
            </a:r>
          </a:p>
          <a:p>
            <a:pPr lvl="3">
              <a:buSzPct val="110000"/>
              <a:buFont typeface="Arial"/>
              <a:buChar char="•"/>
              <a:defRPr/>
            </a:pPr>
            <a:r>
              <a:rPr lang="en-US" dirty="0"/>
              <a:t>Processor</a:t>
            </a:r>
          </a:p>
          <a:p>
            <a:pPr lvl="3">
              <a:buSzPct val="110000"/>
              <a:buFont typeface="Arial"/>
              <a:buChar char="•"/>
              <a:defRPr/>
            </a:pPr>
            <a:r>
              <a:rPr lang="en-US" dirty="0"/>
              <a:t>Memory </a:t>
            </a:r>
          </a:p>
          <a:p>
            <a:pPr lvl="3">
              <a:buSzPct val="110000"/>
              <a:buFont typeface="Arial"/>
              <a:buChar char="•"/>
              <a:defRPr/>
            </a:pPr>
            <a:r>
              <a:rPr lang="en-US" dirty="0"/>
              <a:t>I/O ports</a:t>
            </a:r>
          </a:p>
          <a:p>
            <a:pPr marL="342900" lvl="2" indent="-342900" fontAlgn="auto">
              <a:lnSpc>
                <a:spcPct val="110000"/>
              </a:lnSpc>
              <a:spcAft>
                <a:spcPts val="0"/>
              </a:spcAft>
              <a:buSzPct val="140000"/>
              <a:defRPr/>
            </a:pPr>
            <a:r>
              <a:rPr lang="en-US" sz="2200" dirty="0">
                <a:effectLst>
                  <a:outerShdw blurRad="38100" dist="38100" dir="2700000" algn="tl">
                    <a:srgbClr val="0064E2"/>
                  </a:outerShdw>
                </a:effectLst>
              </a:rPr>
              <a:t>Typically include three types of memory:</a:t>
            </a:r>
          </a:p>
          <a:p>
            <a:pPr lvl="2" eaLnBrk="1" fontAlgn="auto" hangingPunct="1">
              <a:spcAft>
                <a:spcPts val="0"/>
              </a:spcAft>
              <a:buSzPct val="110000"/>
              <a:buFont typeface="Courier New"/>
              <a:buChar char="o"/>
              <a:defRPr/>
            </a:pPr>
            <a:r>
              <a:rPr lang="en-US" dirty="0"/>
              <a:t>Read-only memory (ROM)</a:t>
            </a:r>
          </a:p>
          <a:p>
            <a:pPr lvl="3">
              <a:buSzPct val="110000"/>
              <a:buFont typeface="Arial"/>
              <a:buChar char="•"/>
              <a:defRPr/>
            </a:pPr>
            <a:r>
              <a:rPr lang="en-US" dirty="0"/>
              <a:t>Stores data that does not change during the card’s life</a:t>
            </a:r>
          </a:p>
          <a:p>
            <a:pPr lvl="2">
              <a:buSzPct val="110000"/>
              <a:buFont typeface="Courier New"/>
              <a:buChar char="o"/>
              <a:defRPr/>
            </a:pPr>
            <a:r>
              <a:rPr lang="en-US" dirty="0"/>
              <a:t>Electrically erasable programmable ROM (EEPROM)</a:t>
            </a:r>
          </a:p>
          <a:p>
            <a:pPr lvl="3">
              <a:buSzPct val="110000"/>
              <a:buFont typeface="Arial"/>
              <a:buChar char="•"/>
              <a:defRPr/>
            </a:pPr>
            <a:r>
              <a:rPr lang="en-US" dirty="0"/>
              <a:t>Holds application data and programs</a:t>
            </a:r>
          </a:p>
          <a:p>
            <a:pPr lvl="2">
              <a:buSzPct val="110000"/>
              <a:buFont typeface="Courier New"/>
              <a:buChar char="o"/>
              <a:defRPr/>
            </a:pPr>
            <a:r>
              <a:rPr lang="en-US" dirty="0"/>
              <a:t>Random access memory (RAM)</a:t>
            </a:r>
          </a:p>
          <a:p>
            <a:pPr lvl="3">
              <a:buSzPct val="110000"/>
              <a:buFont typeface="Arial"/>
              <a:buChar char="•"/>
              <a:defRPr/>
            </a:pPr>
            <a:r>
              <a:rPr lang="en-US" dirty="0"/>
              <a:t>Holds temporary data generated when applications are executed</a:t>
            </a:r>
          </a:p>
        </p:txBody>
      </p:sp>
      <p:sp>
        <p:nvSpPr>
          <p:cNvPr id="2" name="TextBox 1">
            <a:extLst>
              <a:ext uri="{FF2B5EF4-FFF2-40B4-BE49-F238E27FC236}">
                <a16:creationId xmlns:a16="http://schemas.microsoft.com/office/drawing/2014/main" id="{BDEEE68D-9035-A140-81A4-46CC1DFEECDD}"/>
              </a:ext>
            </a:extLst>
          </p:cNvPr>
          <p:cNvSpPr txBox="1"/>
          <p:nvPr/>
        </p:nvSpPr>
        <p:spPr>
          <a:xfrm>
            <a:off x="6444208" y="1124744"/>
            <a:ext cx="1728192" cy="3139321"/>
          </a:xfrm>
          <a:prstGeom prst="rect">
            <a:avLst/>
          </a:prstGeom>
          <a:noFill/>
        </p:spPr>
        <p:txBody>
          <a:bodyPr wrap="square" rtlCol="0">
            <a:spAutoFit/>
          </a:bodyPr>
          <a:lstStyle/>
          <a:p>
            <a:r>
              <a:rPr lang="en-US" dirty="0"/>
              <a:t>Card reader give nonce random number to card, card encrypts with private key,</a:t>
            </a:r>
          </a:p>
          <a:p>
            <a:r>
              <a:rPr lang="en-US" dirty="0"/>
              <a:t>Card reader decrypt with public key of the card</a:t>
            </a:r>
          </a:p>
        </p:txBody>
      </p:sp>
    </p:spTree>
    <p:extLst>
      <p:ext uri="{BB962C8B-B14F-4D97-AF65-F5344CB8AC3E}">
        <p14:creationId xmlns:p14="http://schemas.microsoft.com/office/powerpoint/2010/main" val="35843320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0683" t="16400" r="9148" b="4851"/>
          <a:stretch/>
        </p:blipFill>
        <p:spPr>
          <a:xfrm>
            <a:off x="2483768" y="332656"/>
            <a:ext cx="4871580" cy="6192687"/>
          </a:xfrm>
          <a:prstGeom prst="rect">
            <a:avLst/>
          </a:prstGeom>
          <a:solidFill>
            <a:schemeClr val="tx1"/>
          </a:solidFill>
        </p:spPr>
      </p:pic>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a:xfrm>
            <a:off x="251520" y="332657"/>
            <a:ext cx="8445624" cy="1800200"/>
          </a:xfrm>
        </p:spPr>
        <p:txBody>
          <a:bodyPr/>
          <a:lstStyle/>
          <a:p>
            <a:pPr algn="l" eaLnBrk="1" fontAlgn="auto" hangingPunct="1">
              <a:lnSpc>
                <a:spcPct val="100000"/>
              </a:lnSpc>
              <a:spcAft>
                <a:spcPts val="0"/>
              </a:spcAft>
              <a:defRPr/>
            </a:pPr>
            <a:r>
              <a:rPr lang="en-GB" sz="3200" dirty="0">
                <a:solidFill>
                  <a:schemeClr val="accent6">
                    <a:lumMod val="40000"/>
                    <a:lumOff val="60000"/>
                  </a:schemeClr>
                </a:solidFill>
              </a:rPr>
              <a:t>NIST SP 800-63-3 (</a:t>
            </a:r>
            <a:r>
              <a:rPr lang="en-GB" sz="3200" i="1" dirty="0">
                <a:solidFill>
                  <a:schemeClr val="accent6">
                    <a:lumMod val="40000"/>
                    <a:lumOff val="60000"/>
                  </a:schemeClr>
                </a:solidFill>
              </a:rPr>
              <a:t>Digital Authentication Guideline, </a:t>
            </a:r>
            <a:r>
              <a:rPr lang="en-GB" sz="3200" dirty="0">
                <a:solidFill>
                  <a:schemeClr val="accent6">
                    <a:lumMod val="40000"/>
                    <a:lumOff val="60000"/>
                  </a:schemeClr>
                </a:solidFill>
              </a:rPr>
              <a:t>October 2016) defines digital user authentication as:</a:t>
            </a:r>
            <a:endParaRPr lang="en-AU" sz="3200" dirty="0">
              <a:solidFill>
                <a:schemeClr val="accent6">
                  <a:lumMod val="40000"/>
                  <a:lumOff val="60000"/>
                </a:schemeClr>
              </a:solidFill>
            </a:endParaRPr>
          </a:p>
        </p:txBody>
      </p:sp>
      <p:sp>
        <p:nvSpPr>
          <p:cNvPr id="200707" name="Rectangle 3"/>
          <p:cNvSpPr>
            <a:spLocks noGrp="1" noChangeArrowheads="1"/>
          </p:cNvSpPr>
          <p:nvPr>
            <p:ph idx="1"/>
          </p:nvPr>
        </p:nvSpPr>
        <p:spPr>
          <a:xfrm>
            <a:off x="467544" y="2492896"/>
            <a:ext cx="8229600" cy="2581747"/>
          </a:xfrm>
        </p:spPr>
        <p:txBody>
          <a:bodyPr/>
          <a:lstStyle/>
          <a:p>
            <a:pPr algn="ctr" eaLnBrk="1" fontAlgn="auto" hangingPunct="1">
              <a:spcAft>
                <a:spcPts val="0"/>
              </a:spcAft>
              <a:buFont typeface="Wingdings" pitchFamily="-107" charset="2"/>
              <a:buNone/>
              <a:defRPr/>
            </a:pPr>
            <a:r>
              <a:rPr lang="en-US" dirty="0">
                <a:effectLst>
                  <a:outerShdw blurRad="38100" dist="38100" dir="2700000" algn="tl">
                    <a:srgbClr val="000000">
                      <a:alpha val="43137"/>
                    </a:srgbClr>
                  </a:outerShdw>
                </a:effectLst>
                <a:ea typeface="+mn-ea"/>
                <a:cs typeface="+mn-cs"/>
              </a:rPr>
              <a:t>	</a:t>
            </a:r>
            <a:r>
              <a:rPr lang="en-US" sz="3600" dirty="0">
                <a:effectLst>
                  <a:outerShdw blurRad="38100" dist="38100" dir="2700000" algn="tl">
                    <a:srgbClr val="000000">
                      <a:alpha val="43137"/>
                    </a:srgbClr>
                  </a:outerShdw>
                </a:effectLst>
              </a:rPr>
              <a:t>“The process of establishing confidence in user identities that are presented electronically to an information system.”</a:t>
            </a:r>
            <a:endParaRPr lang="en-AU" sz="3600" dirty="0">
              <a:effectLst>
                <a:outerShdw blurRad="38100" dist="38100" dir="2700000" algn="tl">
                  <a:srgbClr val="000000">
                    <a:alpha val="43137"/>
                  </a:srgbClr>
                </a:outerShdw>
              </a:effectLst>
            </a:endParaRPr>
          </a:p>
        </p:txBody>
      </p:sp>
      <p:sp>
        <p:nvSpPr>
          <p:cNvPr id="2" name="TextBox 1">
            <a:extLst>
              <a:ext uri="{FF2B5EF4-FFF2-40B4-BE49-F238E27FC236}">
                <a16:creationId xmlns:a16="http://schemas.microsoft.com/office/drawing/2014/main" id="{632B281E-CD32-154C-97D3-E9EF0E966483}"/>
              </a:ext>
            </a:extLst>
          </p:cNvPr>
          <p:cNvSpPr txBox="1"/>
          <p:nvPr/>
        </p:nvSpPr>
        <p:spPr>
          <a:xfrm>
            <a:off x="755576" y="5074643"/>
            <a:ext cx="5616624" cy="1477328"/>
          </a:xfrm>
          <a:prstGeom prst="rect">
            <a:avLst/>
          </a:prstGeom>
          <a:noFill/>
        </p:spPr>
        <p:txBody>
          <a:bodyPr wrap="square" rtlCol="0">
            <a:spAutoFit/>
          </a:bodyPr>
          <a:lstStyle/>
          <a:p>
            <a:r>
              <a:rPr lang="en-US" dirty="0"/>
              <a:t>Authentication -&gt; confidentiality (only certain people allowed) and integrity (data is not changed by someone who is not authorized ) and availability (if authentication service isn’t available, people can’t use the service)</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ffectLst>
                  <a:outerShdw blurRad="38100" dist="38100" dir="2700000" algn="tl" rotWithShape="0">
                    <a:srgbClr val="0E0A99"/>
                  </a:outerShdw>
                </a:effectLst>
              </a:rPr>
              <a:t>Electronic Identity Cards (</a:t>
            </a:r>
            <a:r>
              <a:rPr lang="en-US" dirty="0" err="1">
                <a:effectLst>
                  <a:outerShdw blurRad="38100" dist="38100" dir="2700000" algn="tl" rotWithShape="0">
                    <a:srgbClr val="0E0A99"/>
                  </a:outerShdw>
                </a:effectLst>
              </a:rPr>
              <a:t>eID</a:t>
            </a:r>
            <a:r>
              <a:rPr lang="en-US" dirty="0">
                <a:effectLst>
                  <a:outerShdw blurRad="38100" dist="38100" dir="2700000" algn="tl" rotWithShape="0">
                    <a:srgbClr val="0E0A99"/>
                  </a:outerShdw>
                </a:effectLst>
              </a:rPr>
              <a:t>)</a:t>
            </a:r>
          </a:p>
        </p:txBody>
      </p:sp>
      <p:graphicFrame>
        <p:nvGraphicFramePr>
          <p:cNvPr id="23" name="Content Placeholder 22"/>
          <p:cNvGraphicFramePr>
            <a:graphicFrameLocks noGrp="1"/>
          </p:cNvGraphicFramePr>
          <p:nvPr>
            <p:ph idx="1"/>
            <p:extLst>
              <p:ext uri="{D42A27DB-BD31-4B8C-83A1-F6EECF244321}">
                <p14:modId xmlns:p14="http://schemas.microsoft.com/office/powerpoint/2010/main" val="608475368"/>
              </p:ext>
            </p:extLst>
          </p:nvPr>
        </p:nvGraphicFramePr>
        <p:xfrm>
          <a:off x="539552" y="1770988"/>
          <a:ext cx="8229600" cy="50691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862661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60232" y="116632"/>
            <a:ext cx="2962672" cy="4608512"/>
          </a:xfrm>
        </p:spPr>
        <p:txBody>
          <a:bodyPr/>
          <a:lstStyle/>
          <a:p>
            <a:pPr>
              <a:lnSpc>
                <a:spcPts val="3900"/>
              </a:lnSpc>
              <a:spcBef>
                <a:spcPts val="1800"/>
              </a:spcBef>
            </a:pPr>
            <a:r>
              <a:rPr lang="en-US" sz="3200" dirty="0">
                <a:solidFill>
                  <a:srgbClr val="FFFFFF"/>
                </a:solidFill>
                <a:effectLst/>
              </a:rPr>
              <a:t>Table 3.4</a:t>
            </a:r>
            <a:r>
              <a:rPr lang="en-US" sz="2800" dirty="0">
                <a:solidFill>
                  <a:srgbClr val="FFFFFF"/>
                </a:solidFill>
                <a:effectLst/>
              </a:rPr>
              <a:t>   </a:t>
            </a:r>
            <a:br>
              <a:rPr lang="en-US" sz="2800" dirty="0">
                <a:solidFill>
                  <a:srgbClr val="FFFFFF"/>
                </a:solidFill>
                <a:effectLst/>
              </a:rPr>
            </a:br>
            <a:br>
              <a:rPr lang="en-US" sz="2800" dirty="0">
                <a:solidFill>
                  <a:srgbClr val="FFFFFF"/>
                </a:solidFill>
                <a:effectLst/>
              </a:rPr>
            </a:br>
            <a:r>
              <a:rPr lang="en-US" sz="2800" dirty="0">
                <a:solidFill>
                  <a:srgbClr val="FFFFFF"/>
                </a:solidFill>
                <a:effectLst/>
              </a:rPr>
              <a:t>Electronic Functions</a:t>
            </a:r>
            <a:br>
              <a:rPr lang="en-US" sz="2800" dirty="0">
                <a:solidFill>
                  <a:srgbClr val="FFFFFF"/>
                </a:solidFill>
                <a:effectLst/>
              </a:rPr>
            </a:br>
            <a:r>
              <a:rPr lang="en-US" sz="2800" dirty="0">
                <a:solidFill>
                  <a:srgbClr val="FFFFFF"/>
                </a:solidFill>
                <a:effectLst/>
              </a:rPr>
              <a:t> and Data </a:t>
            </a:r>
            <a:br>
              <a:rPr lang="en-US" sz="2800" dirty="0">
                <a:solidFill>
                  <a:srgbClr val="FFFFFF"/>
                </a:solidFill>
                <a:effectLst/>
              </a:rPr>
            </a:br>
            <a:r>
              <a:rPr lang="en-US" sz="2800" dirty="0">
                <a:solidFill>
                  <a:srgbClr val="FFFFFF"/>
                </a:solidFill>
                <a:effectLst/>
              </a:rPr>
              <a:t>for </a:t>
            </a:r>
            <a:br>
              <a:rPr lang="en-US" sz="2800" dirty="0">
                <a:solidFill>
                  <a:srgbClr val="FFFFFF"/>
                </a:solidFill>
                <a:effectLst/>
              </a:rPr>
            </a:br>
            <a:r>
              <a:rPr lang="en-US" sz="2800" dirty="0" err="1">
                <a:solidFill>
                  <a:srgbClr val="FFFFFF"/>
                </a:solidFill>
                <a:effectLst/>
              </a:rPr>
              <a:t>eID</a:t>
            </a:r>
            <a:r>
              <a:rPr lang="en-US" sz="2800" dirty="0">
                <a:solidFill>
                  <a:srgbClr val="FFFFFF"/>
                </a:solidFill>
                <a:effectLst/>
              </a:rPr>
              <a:t> Cards </a:t>
            </a:r>
            <a:endParaRPr lang="en-US" sz="2800" dirty="0">
              <a:solidFill>
                <a:srgbClr val="FFFFFF"/>
              </a:solidFill>
            </a:endParaRPr>
          </a:p>
        </p:txBody>
      </p:sp>
      <p:graphicFrame>
        <p:nvGraphicFramePr>
          <p:cNvPr id="6" name="Object 5"/>
          <p:cNvGraphicFramePr>
            <a:graphicFrameLocks noChangeAspect="1"/>
          </p:cNvGraphicFramePr>
          <p:nvPr>
            <p:extLst>
              <p:ext uri="{D42A27DB-BD31-4B8C-83A1-F6EECF244321}">
                <p14:modId xmlns:p14="http://schemas.microsoft.com/office/powerpoint/2010/main" val="715859175"/>
              </p:ext>
            </p:extLst>
          </p:nvPr>
        </p:nvGraphicFramePr>
        <p:xfrm>
          <a:off x="107504" y="188639"/>
          <a:ext cx="6912768" cy="5657213"/>
        </p:xfrm>
        <a:graphic>
          <a:graphicData uri="http://schemas.openxmlformats.org/presentationml/2006/ole">
            <mc:AlternateContent xmlns:mc="http://schemas.openxmlformats.org/markup-compatibility/2006">
              <mc:Choice xmlns:v="urn:schemas-microsoft-com:vml" Requires="v">
                <p:oleObj spid="_x0000_s2106" name="Document" r:id="rId4" imgW="6083300" imgH="4978400" progId="Word.Document.12">
                  <p:embed/>
                </p:oleObj>
              </mc:Choice>
              <mc:Fallback>
                <p:oleObj name="Document" r:id="rId4" imgW="6083300" imgH="4978400" progId="Word.Document.12">
                  <p:embed/>
                  <p:pic>
                    <p:nvPicPr>
                      <p:cNvPr id="0" name=""/>
                      <p:cNvPicPr/>
                      <p:nvPr/>
                    </p:nvPicPr>
                    <p:blipFill>
                      <a:blip r:embed="rId5"/>
                      <a:stretch>
                        <a:fillRect/>
                      </a:stretch>
                    </p:blipFill>
                    <p:spPr>
                      <a:xfrm>
                        <a:off x="107504" y="188639"/>
                        <a:ext cx="6912768" cy="5657213"/>
                      </a:xfrm>
                      <a:prstGeom prst="rect">
                        <a:avLst/>
                      </a:prstGeom>
                    </p:spPr>
                  </p:pic>
                </p:oleObj>
              </mc:Fallback>
            </mc:AlternateContent>
          </a:graphicData>
        </a:graphic>
      </p:graphicFrame>
      <p:sp>
        <p:nvSpPr>
          <p:cNvPr id="8" name="Rectangle 7"/>
          <p:cNvSpPr/>
          <p:nvPr/>
        </p:nvSpPr>
        <p:spPr>
          <a:xfrm>
            <a:off x="179512" y="5949280"/>
            <a:ext cx="5400600" cy="830997"/>
          </a:xfrm>
          <a:prstGeom prst="rect">
            <a:avLst/>
          </a:prstGeom>
        </p:spPr>
        <p:txBody>
          <a:bodyPr wrap="square">
            <a:spAutoFit/>
          </a:bodyPr>
          <a:lstStyle/>
          <a:p>
            <a:r>
              <a:rPr lang="en-US" sz="1200" dirty="0"/>
              <a:t>CAN = card access number</a:t>
            </a:r>
          </a:p>
          <a:p>
            <a:r>
              <a:rPr lang="en-US" sz="1200" dirty="0"/>
              <a:t>MRZ = machine readable zone</a:t>
            </a:r>
          </a:p>
          <a:p>
            <a:r>
              <a:rPr lang="en-US" sz="1200" dirty="0"/>
              <a:t>PACE = password authenticated connection establishment</a:t>
            </a:r>
          </a:p>
          <a:p>
            <a:r>
              <a:rPr lang="en-US" sz="1200" dirty="0"/>
              <a:t>PIN = personal identification number</a:t>
            </a:r>
          </a:p>
        </p:txBody>
      </p:sp>
      <p:sp useBgFill="1">
        <p:nvSpPr>
          <p:cNvPr id="9" name="TextBox 8"/>
          <p:cNvSpPr txBox="1"/>
          <p:nvPr/>
        </p:nvSpPr>
        <p:spPr>
          <a:xfrm>
            <a:off x="79376" y="5636091"/>
            <a:ext cx="7012903" cy="369332"/>
          </a:xfrm>
          <a:prstGeom prst="rect">
            <a:avLst/>
          </a:prstGeom>
        </p:spPr>
        <p:txBody>
          <a:bodyPr wrap="square" rtlCol="0">
            <a:spAutoFit/>
          </a:bodyPr>
          <a:lstStyle/>
          <a:p>
            <a:endParaRPr lang="en-US" dirty="0"/>
          </a:p>
        </p:txBody>
      </p:sp>
    </p:spTree>
    <p:extLst>
      <p:ext uri="{BB962C8B-B14F-4D97-AF65-F5344CB8AC3E}">
        <p14:creationId xmlns:p14="http://schemas.microsoft.com/office/powerpoint/2010/main" val="7979303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18500" b="10101"/>
          <a:stretch/>
        </p:blipFill>
        <p:spPr>
          <a:xfrm>
            <a:off x="1187624" y="332656"/>
            <a:ext cx="6754522" cy="6241091"/>
          </a:xfrm>
          <a:prstGeom prst="rect">
            <a:avLst/>
          </a:prstGeom>
          <a:solidFill>
            <a:schemeClr val="tx1"/>
          </a:solidFill>
        </p:spPr>
      </p:pic>
    </p:spTree>
    <p:extLst>
      <p:ext uri="{BB962C8B-B14F-4D97-AF65-F5344CB8AC3E}">
        <p14:creationId xmlns:p14="http://schemas.microsoft.com/office/powerpoint/2010/main" val="33038157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32656"/>
            <a:ext cx="9144000" cy="1600200"/>
          </a:xfrm>
        </p:spPr>
        <p:txBody>
          <a:bodyPr/>
          <a:lstStyle/>
          <a:p>
            <a:r>
              <a:rPr lang="en-US" sz="4400" dirty="0">
                <a:solidFill>
                  <a:schemeClr val="tx1"/>
                </a:solidFill>
                <a:effectLst>
                  <a:outerShdw blurRad="38100" dist="38100" dir="2700000" algn="tl" rotWithShape="0">
                    <a:srgbClr val="0E0A99"/>
                  </a:outerShdw>
                </a:effectLst>
              </a:rPr>
              <a:t>Password Authenticated Connection Establishment (PACE)</a:t>
            </a:r>
          </a:p>
        </p:txBody>
      </p:sp>
      <p:graphicFrame>
        <p:nvGraphicFramePr>
          <p:cNvPr id="11" name="Content Placeholder 10"/>
          <p:cNvGraphicFramePr>
            <a:graphicFrameLocks noGrp="1"/>
          </p:cNvGraphicFramePr>
          <p:nvPr>
            <p:ph idx="1"/>
            <p:extLst>
              <p:ext uri="{D42A27DB-BD31-4B8C-83A1-F6EECF244321}">
                <p14:modId xmlns:p14="http://schemas.microsoft.com/office/powerpoint/2010/main" val="423531570"/>
              </p:ext>
            </p:extLst>
          </p:nvPr>
        </p:nvGraphicFramePr>
        <p:xfrm>
          <a:off x="395536" y="2060848"/>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91487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459432"/>
            <a:ext cx="8229600" cy="1600200"/>
          </a:xfrm>
        </p:spPr>
        <p:txBody>
          <a:bodyPr/>
          <a:lstStyle/>
          <a:p>
            <a:pPr>
              <a:defRPr/>
            </a:pPr>
            <a:r>
              <a:rPr lang="en-US" dirty="0">
                <a:solidFill>
                  <a:schemeClr val="accent6">
                    <a:lumMod val="40000"/>
                    <a:lumOff val="60000"/>
                  </a:schemeClr>
                </a:solidFill>
                <a:effectLst>
                  <a:outerShdw blurRad="38100" dist="38100" dir="2700000" algn="tl" rotWithShape="0">
                    <a:srgbClr val="0E0A99"/>
                  </a:outerShdw>
                </a:effectLst>
              </a:rPr>
              <a:t>Biometric Authentication</a:t>
            </a:r>
          </a:p>
        </p:txBody>
      </p:sp>
      <p:sp>
        <p:nvSpPr>
          <p:cNvPr id="3" name="Content Placeholder 2"/>
          <p:cNvSpPr>
            <a:spLocks noGrp="1"/>
          </p:cNvSpPr>
          <p:nvPr>
            <p:ph idx="1"/>
          </p:nvPr>
        </p:nvSpPr>
        <p:spPr>
          <a:xfrm>
            <a:off x="457200" y="1412776"/>
            <a:ext cx="8229600" cy="5445224"/>
          </a:xfrm>
        </p:spPr>
        <p:txBody>
          <a:bodyPr>
            <a:normAutofit/>
          </a:bodyPr>
          <a:lstStyle/>
          <a:p>
            <a:pPr marL="347472">
              <a:spcBef>
                <a:spcPts val="1200"/>
              </a:spcBef>
              <a:defRPr/>
            </a:pPr>
            <a:r>
              <a:rPr lang="en-US" dirty="0"/>
              <a:t>Attempts to authenticate an individual based on unique physical characteristics</a:t>
            </a:r>
          </a:p>
          <a:p>
            <a:pPr marL="347472">
              <a:spcBef>
                <a:spcPts val="1200"/>
              </a:spcBef>
              <a:defRPr/>
            </a:pPr>
            <a:r>
              <a:rPr lang="en-US" dirty="0"/>
              <a:t>Based on pattern recognition</a:t>
            </a:r>
          </a:p>
          <a:p>
            <a:pPr marL="347472">
              <a:spcBef>
                <a:spcPts val="1200"/>
              </a:spcBef>
              <a:defRPr/>
            </a:pPr>
            <a:r>
              <a:rPr lang="en-US" dirty="0"/>
              <a:t> Is technically complex and expensive when compared to passwords and tokens</a:t>
            </a:r>
          </a:p>
          <a:p>
            <a:pPr marL="347472">
              <a:spcBef>
                <a:spcPts val="1200"/>
              </a:spcBef>
              <a:defRPr/>
            </a:pPr>
            <a:r>
              <a:rPr lang="en-US" dirty="0"/>
              <a:t>Physical characteristics used include:</a:t>
            </a:r>
          </a:p>
          <a:p>
            <a:pPr lvl="2">
              <a:buFont typeface="Courier New"/>
              <a:buChar char="o"/>
              <a:defRPr/>
            </a:pPr>
            <a:r>
              <a:rPr lang="en-US" sz="1800" dirty="0"/>
              <a:t>Facial characteristics</a:t>
            </a:r>
          </a:p>
          <a:p>
            <a:pPr lvl="2">
              <a:buFont typeface="Courier New"/>
              <a:buChar char="o"/>
              <a:defRPr/>
            </a:pPr>
            <a:r>
              <a:rPr lang="en-US" sz="1800" dirty="0"/>
              <a:t>Fingerprints</a:t>
            </a:r>
          </a:p>
          <a:p>
            <a:pPr lvl="2">
              <a:buFont typeface="Courier New"/>
              <a:buChar char="o"/>
              <a:defRPr/>
            </a:pPr>
            <a:r>
              <a:rPr lang="en-US" sz="1800" dirty="0"/>
              <a:t>Hand geometry</a:t>
            </a:r>
          </a:p>
          <a:p>
            <a:pPr lvl="2">
              <a:buFont typeface="Courier New"/>
              <a:buChar char="o"/>
              <a:defRPr/>
            </a:pPr>
            <a:r>
              <a:rPr lang="en-US" sz="1800" dirty="0"/>
              <a:t>Retinal pattern </a:t>
            </a:r>
          </a:p>
          <a:p>
            <a:pPr lvl="2">
              <a:buFont typeface="Courier New"/>
              <a:buChar char="o"/>
              <a:defRPr/>
            </a:pPr>
            <a:r>
              <a:rPr lang="en-US" sz="1800" dirty="0"/>
              <a:t>Iris </a:t>
            </a:r>
          </a:p>
          <a:p>
            <a:pPr lvl="2">
              <a:buFont typeface="Courier New"/>
              <a:buChar char="o"/>
              <a:defRPr/>
            </a:pPr>
            <a:r>
              <a:rPr lang="en-US" sz="1800" dirty="0"/>
              <a:t>Signature </a:t>
            </a:r>
          </a:p>
          <a:p>
            <a:pPr lvl="2">
              <a:buFont typeface="Courier New"/>
              <a:buChar char="o"/>
              <a:defRPr/>
            </a:pPr>
            <a:r>
              <a:rPr lang="en-US" sz="1800" dirty="0"/>
              <a:t>Voice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4" presetClass="entr" presetSubtype="0" accel="100000" fill="hold" grpId="0" nodeType="after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 calcmode="lin" valueType="num">
                                      <p:cBhvr>
                                        <p:cTn id="7" dur="500" fill="hold"/>
                                        <p:tgtEl>
                                          <p:spTgt spid="3">
                                            <p:txEl>
                                              <p:pRg st="4" end="4"/>
                                            </p:txEl>
                                          </p:spTgt>
                                        </p:tgtEl>
                                        <p:attrNameLst>
                                          <p:attrName>ppt_w</p:attrName>
                                        </p:attrNameLst>
                                      </p:cBhvr>
                                      <p:tavLst>
                                        <p:tav tm="0">
                                          <p:val>
                                            <p:strVal val="#ppt_w*0.05"/>
                                          </p:val>
                                        </p:tav>
                                        <p:tav tm="100000">
                                          <p:val>
                                            <p:strVal val="#ppt_w"/>
                                          </p:val>
                                        </p:tav>
                                      </p:tavLst>
                                    </p:anim>
                                    <p:anim calcmode="lin" valueType="num">
                                      <p:cBhvr>
                                        <p:cTn id="8" dur="500" fill="hold"/>
                                        <p:tgtEl>
                                          <p:spTgt spid="3">
                                            <p:txEl>
                                              <p:pRg st="4" end="4"/>
                                            </p:txEl>
                                          </p:spTgt>
                                        </p:tgtEl>
                                        <p:attrNameLst>
                                          <p:attrName>ppt_h</p:attrName>
                                        </p:attrNameLst>
                                      </p:cBhvr>
                                      <p:tavLst>
                                        <p:tav tm="0">
                                          <p:val>
                                            <p:strVal val="#ppt_h"/>
                                          </p:val>
                                        </p:tav>
                                        <p:tav tm="100000">
                                          <p:val>
                                            <p:strVal val="#ppt_h"/>
                                          </p:val>
                                        </p:tav>
                                      </p:tavLst>
                                    </p:anim>
                                    <p:anim calcmode="lin" valueType="num">
                                      <p:cBhvr>
                                        <p:cTn id="9" dur="500" fill="hold"/>
                                        <p:tgtEl>
                                          <p:spTgt spid="3">
                                            <p:txEl>
                                              <p:pRg st="4" end="4"/>
                                            </p:txEl>
                                          </p:spTgt>
                                        </p:tgtEl>
                                        <p:attrNameLst>
                                          <p:attrName>ppt_x</p:attrName>
                                        </p:attrNameLst>
                                      </p:cBhvr>
                                      <p:tavLst>
                                        <p:tav tm="0">
                                          <p:val>
                                            <p:strVal val="#ppt_x-.2"/>
                                          </p:val>
                                        </p:tav>
                                        <p:tav tm="100000">
                                          <p:val>
                                            <p:strVal val="#ppt_x"/>
                                          </p:val>
                                        </p:tav>
                                      </p:tavLst>
                                    </p:anim>
                                    <p:anim calcmode="lin" valueType="num">
                                      <p:cBhvr>
                                        <p:cTn id="10" dur="500" fill="hold"/>
                                        <p:tgtEl>
                                          <p:spTgt spid="3">
                                            <p:txEl>
                                              <p:pRg st="4" end="4"/>
                                            </p:txEl>
                                          </p:spTgt>
                                        </p:tgtEl>
                                        <p:attrNameLst>
                                          <p:attrName>ppt_y</p:attrName>
                                        </p:attrNameLst>
                                      </p:cBhvr>
                                      <p:tavLst>
                                        <p:tav tm="0">
                                          <p:val>
                                            <p:strVal val="#ppt_y"/>
                                          </p:val>
                                        </p:tav>
                                        <p:tav tm="100000">
                                          <p:val>
                                            <p:strVal val="#ppt_y"/>
                                          </p:val>
                                        </p:tav>
                                      </p:tavLst>
                                    </p:anim>
                                    <p:animEffect transition="in" filter="fade">
                                      <p:cBhvr>
                                        <p:cTn id="11" dur="500"/>
                                        <p:tgtEl>
                                          <p:spTgt spid="3">
                                            <p:txEl>
                                              <p:pRg st="4" end="4"/>
                                            </p:txEl>
                                          </p:spTgt>
                                        </p:tgtEl>
                                      </p:cBhvr>
                                    </p:animEffect>
                                  </p:childTnLst>
                                </p:cTn>
                              </p:par>
                            </p:childTnLst>
                          </p:cTn>
                        </p:par>
                        <p:par>
                          <p:cTn id="12" fill="hold">
                            <p:stCondLst>
                              <p:cond delay="500"/>
                            </p:stCondLst>
                            <p:childTnLst>
                              <p:par>
                                <p:cTn id="13" presetID="54" presetClass="entr" presetSubtype="0" accel="100000" fill="hold" grpId="0" nodeType="after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 calcmode="lin" valueType="num">
                                      <p:cBhvr>
                                        <p:cTn id="15" dur="500" fill="hold"/>
                                        <p:tgtEl>
                                          <p:spTgt spid="3">
                                            <p:txEl>
                                              <p:pRg st="5" end="5"/>
                                            </p:txEl>
                                          </p:spTgt>
                                        </p:tgtEl>
                                        <p:attrNameLst>
                                          <p:attrName>ppt_w</p:attrName>
                                        </p:attrNameLst>
                                      </p:cBhvr>
                                      <p:tavLst>
                                        <p:tav tm="0">
                                          <p:val>
                                            <p:strVal val="#ppt_w*0.05"/>
                                          </p:val>
                                        </p:tav>
                                        <p:tav tm="100000">
                                          <p:val>
                                            <p:strVal val="#ppt_w"/>
                                          </p:val>
                                        </p:tav>
                                      </p:tavLst>
                                    </p:anim>
                                    <p:anim calcmode="lin" valueType="num">
                                      <p:cBhvr>
                                        <p:cTn id="16" dur="500" fill="hold"/>
                                        <p:tgtEl>
                                          <p:spTgt spid="3">
                                            <p:txEl>
                                              <p:pRg st="5" end="5"/>
                                            </p:txEl>
                                          </p:spTgt>
                                        </p:tgtEl>
                                        <p:attrNameLst>
                                          <p:attrName>ppt_h</p:attrName>
                                        </p:attrNameLst>
                                      </p:cBhvr>
                                      <p:tavLst>
                                        <p:tav tm="0">
                                          <p:val>
                                            <p:strVal val="#ppt_h"/>
                                          </p:val>
                                        </p:tav>
                                        <p:tav tm="100000">
                                          <p:val>
                                            <p:strVal val="#ppt_h"/>
                                          </p:val>
                                        </p:tav>
                                      </p:tavLst>
                                    </p:anim>
                                    <p:anim calcmode="lin" valueType="num">
                                      <p:cBhvr>
                                        <p:cTn id="17" dur="500" fill="hold"/>
                                        <p:tgtEl>
                                          <p:spTgt spid="3">
                                            <p:txEl>
                                              <p:pRg st="5" end="5"/>
                                            </p:txEl>
                                          </p:spTgt>
                                        </p:tgtEl>
                                        <p:attrNameLst>
                                          <p:attrName>ppt_x</p:attrName>
                                        </p:attrNameLst>
                                      </p:cBhvr>
                                      <p:tavLst>
                                        <p:tav tm="0">
                                          <p:val>
                                            <p:strVal val="#ppt_x-.2"/>
                                          </p:val>
                                        </p:tav>
                                        <p:tav tm="100000">
                                          <p:val>
                                            <p:strVal val="#ppt_x"/>
                                          </p:val>
                                        </p:tav>
                                      </p:tavLst>
                                    </p:anim>
                                    <p:anim calcmode="lin" valueType="num">
                                      <p:cBhvr>
                                        <p:cTn id="18" dur="500" fill="hold"/>
                                        <p:tgtEl>
                                          <p:spTgt spid="3">
                                            <p:txEl>
                                              <p:pRg st="5" end="5"/>
                                            </p:txEl>
                                          </p:spTgt>
                                        </p:tgtEl>
                                        <p:attrNameLst>
                                          <p:attrName>ppt_y</p:attrName>
                                        </p:attrNameLst>
                                      </p:cBhvr>
                                      <p:tavLst>
                                        <p:tav tm="0">
                                          <p:val>
                                            <p:strVal val="#ppt_y"/>
                                          </p:val>
                                        </p:tav>
                                        <p:tav tm="100000">
                                          <p:val>
                                            <p:strVal val="#ppt_y"/>
                                          </p:val>
                                        </p:tav>
                                      </p:tavLst>
                                    </p:anim>
                                    <p:animEffect transition="in" filter="fade">
                                      <p:cBhvr>
                                        <p:cTn id="19" dur="500"/>
                                        <p:tgtEl>
                                          <p:spTgt spid="3">
                                            <p:txEl>
                                              <p:pRg st="5" end="5"/>
                                            </p:txEl>
                                          </p:spTgt>
                                        </p:tgtEl>
                                      </p:cBhvr>
                                    </p:animEffect>
                                  </p:childTnLst>
                                </p:cTn>
                              </p:par>
                            </p:childTnLst>
                          </p:cTn>
                        </p:par>
                        <p:par>
                          <p:cTn id="20" fill="hold">
                            <p:stCondLst>
                              <p:cond delay="1000"/>
                            </p:stCondLst>
                            <p:childTnLst>
                              <p:par>
                                <p:cTn id="21" presetID="54" presetClass="entr" presetSubtype="0" accel="100000" fill="hold" grpId="0" nodeType="after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 calcmode="lin" valueType="num">
                                      <p:cBhvr>
                                        <p:cTn id="23" dur="500" fill="hold"/>
                                        <p:tgtEl>
                                          <p:spTgt spid="3">
                                            <p:txEl>
                                              <p:pRg st="6" end="6"/>
                                            </p:txEl>
                                          </p:spTgt>
                                        </p:tgtEl>
                                        <p:attrNameLst>
                                          <p:attrName>ppt_w</p:attrName>
                                        </p:attrNameLst>
                                      </p:cBhvr>
                                      <p:tavLst>
                                        <p:tav tm="0">
                                          <p:val>
                                            <p:strVal val="#ppt_w*0.05"/>
                                          </p:val>
                                        </p:tav>
                                        <p:tav tm="100000">
                                          <p:val>
                                            <p:strVal val="#ppt_w"/>
                                          </p:val>
                                        </p:tav>
                                      </p:tavLst>
                                    </p:anim>
                                    <p:anim calcmode="lin" valueType="num">
                                      <p:cBhvr>
                                        <p:cTn id="24" dur="500" fill="hold"/>
                                        <p:tgtEl>
                                          <p:spTgt spid="3">
                                            <p:txEl>
                                              <p:pRg st="6" end="6"/>
                                            </p:txEl>
                                          </p:spTgt>
                                        </p:tgtEl>
                                        <p:attrNameLst>
                                          <p:attrName>ppt_h</p:attrName>
                                        </p:attrNameLst>
                                      </p:cBhvr>
                                      <p:tavLst>
                                        <p:tav tm="0">
                                          <p:val>
                                            <p:strVal val="#ppt_h"/>
                                          </p:val>
                                        </p:tav>
                                        <p:tav tm="100000">
                                          <p:val>
                                            <p:strVal val="#ppt_h"/>
                                          </p:val>
                                        </p:tav>
                                      </p:tavLst>
                                    </p:anim>
                                    <p:anim calcmode="lin" valueType="num">
                                      <p:cBhvr>
                                        <p:cTn id="25" dur="500" fill="hold"/>
                                        <p:tgtEl>
                                          <p:spTgt spid="3">
                                            <p:txEl>
                                              <p:pRg st="6" end="6"/>
                                            </p:txEl>
                                          </p:spTgt>
                                        </p:tgtEl>
                                        <p:attrNameLst>
                                          <p:attrName>ppt_x</p:attrName>
                                        </p:attrNameLst>
                                      </p:cBhvr>
                                      <p:tavLst>
                                        <p:tav tm="0">
                                          <p:val>
                                            <p:strVal val="#ppt_x-.2"/>
                                          </p:val>
                                        </p:tav>
                                        <p:tav tm="100000">
                                          <p:val>
                                            <p:strVal val="#ppt_x"/>
                                          </p:val>
                                        </p:tav>
                                      </p:tavLst>
                                    </p:anim>
                                    <p:anim calcmode="lin" valueType="num">
                                      <p:cBhvr>
                                        <p:cTn id="26" dur="500" fill="hold"/>
                                        <p:tgtEl>
                                          <p:spTgt spid="3">
                                            <p:txEl>
                                              <p:pRg st="6" end="6"/>
                                            </p:txEl>
                                          </p:spTgt>
                                        </p:tgtEl>
                                        <p:attrNameLst>
                                          <p:attrName>ppt_y</p:attrName>
                                        </p:attrNameLst>
                                      </p:cBhvr>
                                      <p:tavLst>
                                        <p:tav tm="0">
                                          <p:val>
                                            <p:strVal val="#ppt_y"/>
                                          </p:val>
                                        </p:tav>
                                        <p:tav tm="100000">
                                          <p:val>
                                            <p:strVal val="#ppt_y"/>
                                          </p:val>
                                        </p:tav>
                                      </p:tavLst>
                                    </p:anim>
                                    <p:animEffect transition="in" filter="fade">
                                      <p:cBhvr>
                                        <p:cTn id="27" dur="500"/>
                                        <p:tgtEl>
                                          <p:spTgt spid="3">
                                            <p:txEl>
                                              <p:pRg st="6" end="6"/>
                                            </p:txEl>
                                          </p:spTgt>
                                        </p:tgtEl>
                                      </p:cBhvr>
                                    </p:animEffect>
                                  </p:childTnLst>
                                </p:cTn>
                              </p:par>
                            </p:childTnLst>
                          </p:cTn>
                        </p:par>
                        <p:par>
                          <p:cTn id="28" fill="hold">
                            <p:stCondLst>
                              <p:cond delay="1500"/>
                            </p:stCondLst>
                            <p:childTnLst>
                              <p:par>
                                <p:cTn id="29" presetID="54" presetClass="entr" presetSubtype="0" accel="100000" fill="hold" grpId="0" nodeType="after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 calcmode="lin" valueType="num">
                                      <p:cBhvr>
                                        <p:cTn id="31" dur="500" fill="hold"/>
                                        <p:tgtEl>
                                          <p:spTgt spid="3">
                                            <p:txEl>
                                              <p:pRg st="7" end="7"/>
                                            </p:txEl>
                                          </p:spTgt>
                                        </p:tgtEl>
                                        <p:attrNameLst>
                                          <p:attrName>ppt_w</p:attrName>
                                        </p:attrNameLst>
                                      </p:cBhvr>
                                      <p:tavLst>
                                        <p:tav tm="0">
                                          <p:val>
                                            <p:strVal val="#ppt_w*0.05"/>
                                          </p:val>
                                        </p:tav>
                                        <p:tav tm="100000">
                                          <p:val>
                                            <p:strVal val="#ppt_w"/>
                                          </p:val>
                                        </p:tav>
                                      </p:tavLst>
                                    </p:anim>
                                    <p:anim calcmode="lin" valueType="num">
                                      <p:cBhvr>
                                        <p:cTn id="32" dur="500" fill="hold"/>
                                        <p:tgtEl>
                                          <p:spTgt spid="3">
                                            <p:txEl>
                                              <p:pRg st="7" end="7"/>
                                            </p:txEl>
                                          </p:spTgt>
                                        </p:tgtEl>
                                        <p:attrNameLst>
                                          <p:attrName>ppt_h</p:attrName>
                                        </p:attrNameLst>
                                      </p:cBhvr>
                                      <p:tavLst>
                                        <p:tav tm="0">
                                          <p:val>
                                            <p:strVal val="#ppt_h"/>
                                          </p:val>
                                        </p:tav>
                                        <p:tav tm="100000">
                                          <p:val>
                                            <p:strVal val="#ppt_h"/>
                                          </p:val>
                                        </p:tav>
                                      </p:tavLst>
                                    </p:anim>
                                    <p:anim calcmode="lin" valueType="num">
                                      <p:cBhvr>
                                        <p:cTn id="33" dur="500" fill="hold"/>
                                        <p:tgtEl>
                                          <p:spTgt spid="3">
                                            <p:txEl>
                                              <p:pRg st="7" end="7"/>
                                            </p:txEl>
                                          </p:spTgt>
                                        </p:tgtEl>
                                        <p:attrNameLst>
                                          <p:attrName>ppt_x</p:attrName>
                                        </p:attrNameLst>
                                      </p:cBhvr>
                                      <p:tavLst>
                                        <p:tav tm="0">
                                          <p:val>
                                            <p:strVal val="#ppt_x-.2"/>
                                          </p:val>
                                        </p:tav>
                                        <p:tav tm="100000">
                                          <p:val>
                                            <p:strVal val="#ppt_x"/>
                                          </p:val>
                                        </p:tav>
                                      </p:tavLst>
                                    </p:anim>
                                    <p:anim calcmode="lin" valueType="num">
                                      <p:cBhvr>
                                        <p:cTn id="34" dur="500" fill="hold"/>
                                        <p:tgtEl>
                                          <p:spTgt spid="3">
                                            <p:txEl>
                                              <p:pRg st="7" end="7"/>
                                            </p:txEl>
                                          </p:spTgt>
                                        </p:tgtEl>
                                        <p:attrNameLst>
                                          <p:attrName>ppt_y</p:attrName>
                                        </p:attrNameLst>
                                      </p:cBhvr>
                                      <p:tavLst>
                                        <p:tav tm="0">
                                          <p:val>
                                            <p:strVal val="#ppt_y"/>
                                          </p:val>
                                        </p:tav>
                                        <p:tav tm="100000">
                                          <p:val>
                                            <p:strVal val="#ppt_y"/>
                                          </p:val>
                                        </p:tav>
                                      </p:tavLst>
                                    </p:anim>
                                    <p:animEffect transition="in" filter="fade">
                                      <p:cBhvr>
                                        <p:cTn id="35" dur="500"/>
                                        <p:tgtEl>
                                          <p:spTgt spid="3">
                                            <p:txEl>
                                              <p:pRg st="7" end="7"/>
                                            </p:txEl>
                                          </p:spTgt>
                                        </p:tgtEl>
                                      </p:cBhvr>
                                    </p:animEffect>
                                  </p:childTnLst>
                                </p:cTn>
                              </p:par>
                            </p:childTnLst>
                          </p:cTn>
                        </p:par>
                        <p:par>
                          <p:cTn id="36" fill="hold">
                            <p:stCondLst>
                              <p:cond delay="2000"/>
                            </p:stCondLst>
                            <p:childTnLst>
                              <p:par>
                                <p:cTn id="37" presetID="54" presetClass="entr" presetSubtype="0" accel="100000" fill="hold" grpId="0" nodeType="after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 calcmode="lin" valueType="num">
                                      <p:cBhvr>
                                        <p:cTn id="39" dur="500" fill="hold"/>
                                        <p:tgtEl>
                                          <p:spTgt spid="3">
                                            <p:txEl>
                                              <p:pRg st="8" end="8"/>
                                            </p:txEl>
                                          </p:spTgt>
                                        </p:tgtEl>
                                        <p:attrNameLst>
                                          <p:attrName>ppt_w</p:attrName>
                                        </p:attrNameLst>
                                      </p:cBhvr>
                                      <p:tavLst>
                                        <p:tav tm="0">
                                          <p:val>
                                            <p:strVal val="#ppt_w*0.05"/>
                                          </p:val>
                                        </p:tav>
                                        <p:tav tm="100000">
                                          <p:val>
                                            <p:strVal val="#ppt_w"/>
                                          </p:val>
                                        </p:tav>
                                      </p:tavLst>
                                    </p:anim>
                                    <p:anim calcmode="lin" valueType="num">
                                      <p:cBhvr>
                                        <p:cTn id="40" dur="500" fill="hold"/>
                                        <p:tgtEl>
                                          <p:spTgt spid="3">
                                            <p:txEl>
                                              <p:pRg st="8" end="8"/>
                                            </p:txEl>
                                          </p:spTgt>
                                        </p:tgtEl>
                                        <p:attrNameLst>
                                          <p:attrName>ppt_h</p:attrName>
                                        </p:attrNameLst>
                                      </p:cBhvr>
                                      <p:tavLst>
                                        <p:tav tm="0">
                                          <p:val>
                                            <p:strVal val="#ppt_h"/>
                                          </p:val>
                                        </p:tav>
                                        <p:tav tm="100000">
                                          <p:val>
                                            <p:strVal val="#ppt_h"/>
                                          </p:val>
                                        </p:tav>
                                      </p:tavLst>
                                    </p:anim>
                                    <p:anim calcmode="lin" valueType="num">
                                      <p:cBhvr>
                                        <p:cTn id="41" dur="500" fill="hold"/>
                                        <p:tgtEl>
                                          <p:spTgt spid="3">
                                            <p:txEl>
                                              <p:pRg st="8" end="8"/>
                                            </p:txEl>
                                          </p:spTgt>
                                        </p:tgtEl>
                                        <p:attrNameLst>
                                          <p:attrName>ppt_x</p:attrName>
                                        </p:attrNameLst>
                                      </p:cBhvr>
                                      <p:tavLst>
                                        <p:tav tm="0">
                                          <p:val>
                                            <p:strVal val="#ppt_x-.2"/>
                                          </p:val>
                                        </p:tav>
                                        <p:tav tm="100000">
                                          <p:val>
                                            <p:strVal val="#ppt_x"/>
                                          </p:val>
                                        </p:tav>
                                      </p:tavLst>
                                    </p:anim>
                                    <p:anim calcmode="lin" valueType="num">
                                      <p:cBhvr>
                                        <p:cTn id="42" dur="500" fill="hold"/>
                                        <p:tgtEl>
                                          <p:spTgt spid="3">
                                            <p:txEl>
                                              <p:pRg st="8" end="8"/>
                                            </p:txEl>
                                          </p:spTgt>
                                        </p:tgtEl>
                                        <p:attrNameLst>
                                          <p:attrName>ppt_y</p:attrName>
                                        </p:attrNameLst>
                                      </p:cBhvr>
                                      <p:tavLst>
                                        <p:tav tm="0">
                                          <p:val>
                                            <p:strVal val="#ppt_y"/>
                                          </p:val>
                                        </p:tav>
                                        <p:tav tm="100000">
                                          <p:val>
                                            <p:strVal val="#ppt_y"/>
                                          </p:val>
                                        </p:tav>
                                      </p:tavLst>
                                    </p:anim>
                                    <p:animEffect transition="in" filter="fade">
                                      <p:cBhvr>
                                        <p:cTn id="43" dur="500"/>
                                        <p:tgtEl>
                                          <p:spTgt spid="3">
                                            <p:txEl>
                                              <p:pRg st="8" end="8"/>
                                            </p:txEl>
                                          </p:spTgt>
                                        </p:tgtEl>
                                      </p:cBhvr>
                                    </p:animEffect>
                                  </p:childTnLst>
                                </p:cTn>
                              </p:par>
                            </p:childTnLst>
                          </p:cTn>
                        </p:par>
                        <p:par>
                          <p:cTn id="44" fill="hold">
                            <p:stCondLst>
                              <p:cond delay="2500"/>
                            </p:stCondLst>
                            <p:childTnLst>
                              <p:par>
                                <p:cTn id="45" presetID="54" presetClass="entr" presetSubtype="0" accel="100000" fill="hold" grpId="0" nodeType="after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 calcmode="lin" valueType="num">
                                      <p:cBhvr>
                                        <p:cTn id="47" dur="500" fill="hold"/>
                                        <p:tgtEl>
                                          <p:spTgt spid="3">
                                            <p:txEl>
                                              <p:pRg st="9" end="9"/>
                                            </p:txEl>
                                          </p:spTgt>
                                        </p:tgtEl>
                                        <p:attrNameLst>
                                          <p:attrName>ppt_w</p:attrName>
                                        </p:attrNameLst>
                                      </p:cBhvr>
                                      <p:tavLst>
                                        <p:tav tm="0">
                                          <p:val>
                                            <p:strVal val="#ppt_w*0.05"/>
                                          </p:val>
                                        </p:tav>
                                        <p:tav tm="100000">
                                          <p:val>
                                            <p:strVal val="#ppt_w"/>
                                          </p:val>
                                        </p:tav>
                                      </p:tavLst>
                                    </p:anim>
                                    <p:anim calcmode="lin" valueType="num">
                                      <p:cBhvr>
                                        <p:cTn id="48" dur="500" fill="hold"/>
                                        <p:tgtEl>
                                          <p:spTgt spid="3">
                                            <p:txEl>
                                              <p:pRg st="9" end="9"/>
                                            </p:txEl>
                                          </p:spTgt>
                                        </p:tgtEl>
                                        <p:attrNameLst>
                                          <p:attrName>ppt_h</p:attrName>
                                        </p:attrNameLst>
                                      </p:cBhvr>
                                      <p:tavLst>
                                        <p:tav tm="0">
                                          <p:val>
                                            <p:strVal val="#ppt_h"/>
                                          </p:val>
                                        </p:tav>
                                        <p:tav tm="100000">
                                          <p:val>
                                            <p:strVal val="#ppt_h"/>
                                          </p:val>
                                        </p:tav>
                                      </p:tavLst>
                                    </p:anim>
                                    <p:anim calcmode="lin" valueType="num">
                                      <p:cBhvr>
                                        <p:cTn id="49" dur="500" fill="hold"/>
                                        <p:tgtEl>
                                          <p:spTgt spid="3">
                                            <p:txEl>
                                              <p:pRg st="9" end="9"/>
                                            </p:txEl>
                                          </p:spTgt>
                                        </p:tgtEl>
                                        <p:attrNameLst>
                                          <p:attrName>ppt_x</p:attrName>
                                        </p:attrNameLst>
                                      </p:cBhvr>
                                      <p:tavLst>
                                        <p:tav tm="0">
                                          <p:val>
                                            <p:strVal val="#ppt_x-.2"/>
                                          </p:val>
                                        </p:tav>
                                        <p:tav tm="100000">
                                          <p:val>
                                            <p:strVal val="#ppt_x"/>
                                          </p:val>
                                        </p:tav>
                                      </p:tavLst>
                                    </p:anim>
                                    <p:anim calcmode="lin" valueType="num">
                                      <p:cBhvr>
                                        <p:cTn id="50" dur="500" fill="hold"/>
                                        <p:tgtEl>
                                          <p:spTgt spid="3">
                                            <p:txEl>
                                              <p:pRg st="9" end="9"/>
                                            </p:txEl>
                                          </p:spTgt>
                                        </p:tgtEl>
                                        <p:attrNameLst>
                                          <p:attrName>ppt_y</p:attrName>
                                        </p:attrNameLst>
                                      </p:cBhvr>
                                      <p:tavLst>
                                        <p:tav tm="0">
                                          <p:val>
                                            <p:strVal val="#ppt_y"/>
                                          </p:val>
                                        </p:tav>
                                        <p:tav tm="100000">
                                          <p:val>
                                            <p:strVal val="#ppt_y"/>
                                          </p:val>
                                        </p:tav>
                                      </p:tavLst>
                                    </p:anim>
                                    <p:animEffect transition="in" filter="fade">
                                      <p:cBhvr>
                                        <p:cTn id="51" dur="500"/>
                                        <p:tgtEl>
                                          <p:spTgt spid="3">
                                            <p:txEl>
                                              <p:pRg st="9" end="9"/>
                                            </p:txEl>
                                          </p:spTgt>
                                        </p:tgtEl>
                                      </p:cBhvr>
                                    </p:animEffect>
                                  </p:childTnLst>
                                </p:cTn>
                              </p:par>
                            </p:childTnLst>
                          </p:cTn>
                        </p:par>
                        <p:par>
                          <p:cTn id="52" fill="hold">
                            <p:stCondLst>
                              <p:cond delay="3000"/>
                            </p:stCondLst>
                            <p:childTnLst>
                              <p:par>
                                <p:cTn id="53" presetID="54" presetClass="entr" presetSubtype="0" accel="100000" fill="hold" grpId="0" nodeType="after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 calcmode="lin" valueType="num">
                                      <p:cBhvr>
                                        <p:cTn id="55" dur="500" fill="hold"/>
                                        <p:tgtEl>
                                          <p:spTgt spid="3">
                                            <p:txEl>
                                              <p:pRg st="10" end="10"/>
                                            </p:txEl>
                                          </p:spTgt>
                                        </p:tgtEl>
                                        <p:attrNameLst>
                                          <p:attrName>ppt_w</p:attrName>
                                        </p:attrNameLst>
                                      </p:cBhvr>
                                      <p:tavLst>
                                        <p:tav tm="0">
                                          <p:val>
                                            <p:strVal val="#ppt_w*0.05"/>
                                          </p:val>
                                        </p:tav>
                                        <p:tav tm="100000">
                                          <p:val>
                                            <p:strVal val="#ppt_w"/>
                                          </p:val>
                                        </p:tav>
                                      </p:tavLst>
                                    </p:anim>
                                    <p:anim calcmode="lin" valueType="num">
                                      <p:cBhvr>
                                        <p:cTn id="56" dur="500" fill="hold"/>
                                        <p:tgtEl>
                                          <p:spTgt spid="3">
                                            <p:txEl>
                                              <p:pRg st="10" end="10"/>
                                            </p:txEl>
                                          </p:spTgt>
                                        </p:tgtEl>
                                        <p:attrNameLst>
                                          <p:attrName>ppt_h</p:attrName>
                                        </p:attrNameLst>
                                      </p:cBhvr>
                                      <p:tavLst>
                                        <p:tav tm="0">
                                          <p:val>
                                            <p:strVal val="#ppt_h"/>
                                          </p:val>
                                        </p:tav>
                                        <p:tav tm="100000">
                                          <p:val>
                                            <p:strVal val="#ppt_h"/>
                                          </p:val>
                                        </p:tav>
                                      </p:tavLst>
                                    </p:anim>
                                    <p:anim calcmode="lin" valueType="num">
                                      <p:cBhvr>
                                        <p:cTn id="57" dur="500" fill="hold"/>
                                        <p:tgtEl>
                                          <p:spTgt spid="3">
                                            <p:txEl>
                                              <p:pRg st="10" end="10"/>
                                            </p:txEl>
                                          </p:spTgt>
                                        </p:tgtEl>
                                        <p:attrNameLst>
                                          <p:attrName>ppt_x</p:attrName>
                                        </p:attrNameLst>
                                      </p:cBhvr>
                                      <p:tavLst>
                                        <p:tav tm="0">
                                          <p:val>
                                            <p:strVal val="#ppt_x-.2"/>
                                          </p:val>
                                        </p:tav>
                                        <p:tav tm="100000">
                                          <p:val>
                                            <p:strVal val="#ppt_x"/>
                                          </p:val>
                                        </p:tav>
                                      </p:tavLst>
                                    </p:anim>
                                    <p:anim calcmode="lin" valueType="num">
                                      <p:cBhvr>
                                        <p:cTn id="58" dur="500" fill="hold"/>
                                        <p:tgtEl>
                                          <p:spTgt spid="3">
                                            <p:txEl>
                                              <p:pRg st="10" end="10"/>
                                            </p:txEl>
                                          </p:spTgt>
                                        </p:tgtEl>
                                        <p:attrNameLst>
                                          <p:attrName>ppt_y</p:attrName>
                                        </p:attrNameLst>
                                      </p:cBhvr>
                                      <p:tavLst>
                                        <p:tav tm="0">
                                          <p:val>
                                            <p:strVal val="#ppt_y"/>
                                          </p:val>
                                        </p:tav>
                                        <p:tav tm="100000">
                                          <p:val>
                                            <p:strVal val="#ppt_y"/>
                                          </p:val>
                                        </p:tav>
                                      </p:tavLst>
                                    </p:anim>
                                    <p:animEffect transition="in" filter="fade">
                                      <p:cBhvr>
                                        <p:cTn id="59"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18" name="Rectangle 2"/>
          <p:cNvSpPr>
            <a:spLocks noGrp="1" noChangeArrowheads="1"/>
          </p:cNvSpPr>
          <p:nvPr>
            <p:ph type="title"/>
          </p:nvPr>
        </p:nvSpPr>
        <p:spPr>
          <a:xfrm>
            <a:off x="457200" y="304800"/>
            <a:ext cx="8229600" cy="1143000"/>
          </a:xfrm>
        </p:spPr>
        <p:txBody>
          <a:bodyPr>
            <a:normAutofit fontScale="90000"/>
          </a:bodyPr>
          <a:lstStyle/>
          <a:p>
            <a:pPr eaLnBrk="1" fontAlgn="auto" hangingPunct="1">
              <a:spcAft>
                <a:spcPts val="0"/>
              </a:spcAft>
              <a:defRPr/>
            </a:pPr>
            <a:br>
              <a:rPr lang="en-US" sz="4444" dirty="0">
                <a:solidFill>
                  <a:schemeClr val="accent1"/>
                </a:solidFill>
                <a:ea typeface="+mj-ea"/>
                <a:cs typeface="+mj-cs"/>
              </a:rPr>
            </a:br>
            <a:br>
              <a:rPr lang="en-US" sz="4444" dirty="0">
                <a:solidFill>
                  <a:schemeClr val="accent1"/>
                </a:solidFill>
                <a:ea typeface="+mj-ea"/>
                <a:cs typeface="+mj-cs"/>
              </a:rPr>
            </a:br>
            <a:br>
              <a:rPr lang="en-US" sz="4444" dirty="0">
                <a:solidFill>
                  <a:schemeClr val="accent1"/>
                </a:solidFill>
                <a:ea typeface="+mj-ea"/>
                <a:cs typeface="+mj-cs"/>
              </a:rPr>
            </a:br>
            <a:endParaRPr lang="en-US" sz="4889" dirty="0">
              <a:solidFill>
                <a:schemeClr val="accent1"/>
              </a:solidFill>
              <a:ea typeface="+mj-ea"/>
              <a:cs typeface="+mj-cs"/>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2745" t="25419" r="5590" b="20613"/>
          <a:stretch/>
        </p:blipFill>
        <p:spPr>
          <a:xfrm>
            <a:off x="457200" y="304800"/>
            <a:ext cx="8236472" cy="6275406"/>
          </a:xfrm>
          <a:prstGeom prst="rect">
            <a:avLst/>
          </a:prstGeom>
          <a:solidFill>
            <a:schemeClr val="tx1"/>
          </a:solidFill>
        </p:spPr>
      </p:pic>
    </p:spTree>
  </p:cSld>
  <p:clrMapOvr>
    <a:masterClrMapping/>
  </p:clrMapOvr>
  <p:transition spd="slow">
    <p:wipe dir="d"/>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1" b="4850"/>
          <a:stretch/>
        </p:blipFill>
        <p:spPr>
          <a:xfrm>
            <a:off x="1907704" y="188640"/>
            <a:ext cx="5299364" cy="6525344"/>
          </a:xfrm>
          <a:prstGeom prst="rect">
            <a:avLst/>
          </a:prstGeom>
          <a:solidFill>
            <a:schemeClr val="tx1"/>
          </a:solidFill>
        </p:spPr>
      </p:pic>
    </p:spTree>
  </p:cSld>
  <p:clrMapOvr>
    <a:masterClrMapping/>
  </p:clrMapOvr>
  <p:transition spd="slow">
    <p:wipe/>
  </p:transition>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622" t="2750" r="10751" b="1701"/>
          <a:stretch/>
        </p:blipFill>
        <p:spPr>
          <a:xfrm>
            <a:off x="683568" y="188640"/>
            <a:ext cx="7776864" cy="6552728"/>
          </a:xfrm>
          <a:prstGeom prst="rect">
            <a:avLst/>
          </a:prstGeom>
          <a:solidFill>
            <a:schemeClr val="tx1"/>
          </a:solidFill>
        </p:spPr>
      </p:pic>
    </p:spTree>
  </p:cSld>
  <p:clrMapOvr>
    <a:masterClrMapping/>
  </p:clrMapOvr>
  <p:transition spd="slow">
    <p:wipe dir="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16400" b="4851"/>
          <a:stretch/>
        </p:blipFill>
        <p:spPr>
          <a:xfrm>
            <a:off x="1475656" y="188640"/>
            <a:ext cx="6301274" cy="6421651"/>
          </a:xfrm>
          <a:prstGeom prst="rect">
            <a:avLst/>
          </a:prstGeom>
          <a:solidFill>
            <a:schemeClr val="tx1"/>
          </a:solidFill>
        </p:spPr>
      </p:pic>
    </p:spTree>
  </p:cSld>
  <p:clrMapOvr>
    <a:masterClrMapping/>
  </p:clrMapOvr>
  <p:transition spd="slow">
    <p:wipe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5460" t="8001" r="5291" b="11151"/>
          <a:stretch/>
        </p:blipFill>
        <p:spPr>
          <a:xfrm>
            <a:off x="323528" y="404664"/>
            <a:ext cx="8538092" cy="5976664"/>
          </a:xfrm>
          <a:prstGeom prst="rect">
            <a:avLst/>
          </a:prstGeom>
          <a:solidFill>
            <a:schemeClr val="tx1"/>
          </a:solidFill>
        </p:spPr>
      </p:pic>
    </p:spTree>
  </p:cSld>
  <p:clrMapOvr>
    <a:masterClrMapping/>
  </p:clrMapOvr>
  <p:transition spd="slow">
    <p:dissolv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t="-3750"/>
          <a:stretch/>
        </p:blipFill>
        <p:spPr>
          <a:xfrm>
            <a:off x="251520" y="332656"/>
            <a:ext cx="8640960" cy="5976664"/>
          </a:xfrm>
          <a:prstGeom prst="rect">
            <a:avLst/>
          </a:prstGeom>
          <a:solidFill>
            <a:schemeClr val="tx1"/>
          </a:solidFill>
        </p:spPr>
      </p:pic>
      <p:sp>
        <p:nvSpPr>
          <p:cNvPr id="3" name="TextBox 2"/>
          <p:cNvSpPr txBox="1"/>
          <p:nvPr/>
        </p:nvSpPr>
        <p:spPr>
          <a:xfrm>
            <a:off x="6012160" y="6453336"/>
            <a:ext cx="3057247" cy="253916"/>
          </a:xfrm>
          <a:prstGeom prst="rect">
            <a:avLst/>
          </a:prstGeom>
          <a:noFill/>
        </p:spPr>
        <p:txBody>
          <a:bodyPr wrap="none" rtlCol="0">
            <a:spAutoFit/>
          </a:bodyPr>
          <a:lstStyle/>
          <a:p>
            <a:r>
              <a:rPr lang="en-US" sz="1050" dirty="0"/>
              <a:t>(Table can be found on page 65 in the textbook)</a:t>
            </a:r>
          </a:p>
        </p:txBody>
      </p:sp>
    </p:spTree>
    <p:extLst>
      <p:ext uri="{BB962C8B-B14F-4D97-AF65-F5344CB8AC3E}">
        <p14:creationId xmlns:p14="http://schemas.microsoft.com/office/powerpoint/2010/main" val="158957726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a:xfrm>
            <a:off x="0" y="0"/>
            <a:ext cx="9144000" cy="1340768"/>
          </a:xfrm>
        </p:spPr>
        <p:txBody>
          <a:bodyPr/>
          <a:lstStyle/>
          <a:p>
            <a:pPr eaLnBrk="1" fontAlgn="auto" hangingPunct="1">
              <a:spcAft>
                <a:spcPts val="0"/>
              </a:spcAft>
              <a:defRPr/>
            </a:pPr>
            <a:r>
              <a:rPr lang="en-GB" dirty="0">
                <a:solidFill>
                  <a:schemeClr val="accent6">
                    <a:lumMod val="40000"/>
                    <a:lumOff val="60000"/>
                  </a:schemeClr>
                </a:solidFill>
                <a:effectLst>
                  <a:outerShdw blurRad="38100" dist="38100" dir="2700000" algn="tl" rotWithShape="0">
                    <a:srgbClr val="0E0A99"/>
                  </a:outerShdw>
                </a:effectLst>
              </a:rPr>
              <a:t>Remote User Authentication</a:t>
            </a:r>
            <a:endParaRPr lang="en-US" dirty="0">
              <a:solidFill>
                <a:schemeClr val="accent6">
                  <a:lumMod val="40000"/>
                  <a:lumOff val="60000"/>
                </a:schemeClr>
              </a:solidFill>
              <a:effectLst>
                <a:outerShdw blurRad="38100" dist="38100" dir="2700000" algn="tl" rotWithShape="0">
                  <a:srgbClr val="0E0A99"/>
                </a:outerShdw>
              </a:effectLst>
            </a:endParaRPr>
          </a:p>
        </p:txBody>
      </p:sp>
      <p:sp>
        <p:nvSpPr>
          <p:cNvPr id="247811" name="Rectangle 3"/>
          <p:cNvSpPr>
            <a:spLocks noGrp="1" noChangeArrowheads="1"/>
          </p:cNvSpPr>
          <p:nvPr>
            <p:ph idx="1"/>
          </p:nvPr>
        </p:nvSpPr>
        <p:spPr>
          <a:xfrm>
            <a:off x="457200" y="1988840"/>
            <a:ext cx="8229600" cy="4928592"/>
          </a:xfrm>
        </p:spPr>
        <p:txBody>
          <a:bodyPr wrap="square" numCol="1" anchor="t" anchorCtr="0" compatLnSpc="1">
            <a:prstTxWarp prst="textNoShape">
              <a:avLst/>
            </a:prstTxWarp>
            <a:normAutofit/>
          </a:bodyPr>
          <a:lstStyle/>
          <a:p>
            <a:pPr eaLnBrk="1" hangingPunct="1">
              <a:lnSpc>
                <a:spcPct val="90000"/>
              </a:lnSpc>
              <a:spcAft>
                <a:spcPts val="1200"/>
              </a:spcAft>
              <a:buClr>
                <a:schemeClr val="accent6">
                  <a:lumMod val="40000"/>
                  <a:lumOff val="60000"/>
                </a:schemeClr>
              </a:buClr>
              <a:buSzPct val="120000"/>
            </a:pPr>
            <a:r>
              <a:rPr lang="en-US" sz="2800" dirty="0">
                <a:solidFill>
                  <a:schemeClr val="tx1"/>
                </a:solidFill>
                <a:effectLst>
                  <a:outerShdw blurRad="38100" dist="38100" dir="2700000" algn="tl">
                    <a:srgbClr val="0064E2"/>
                  </a:outerShdw>
                </a:effectLst>
              </a:rPr>
              <a:t>Authentication over a network, the Internet, or a communications link is more complex</a:t>
            </a:r>
          </a:p>
          <a:p>
            <a:pPr marL="342900" lvl="1" indent="-342900">
              <a:lnSpc>
                <a:spcPct val="90000"/>
              </a:lnSpc>
              <a:buClr>
                <a:schemeClr val="accent6">
                  <a:lumMod val="40000"/>
                  <a:lumOff val="60000"/>
                </a:schemeClr>
              </a:buClr>
              <a:buSzPct val="120000"/>
              <a:buFont typeface="Arial" pitchFamily="34" charset="0"/>
              <a:buChar char="•"/>
            </a:pPr>
            <a:r>
              <a:rPr lang="en-US" sz="2800" dirty="0">
                <a:solidFill>
                  <a:schemeClr val="tx1"/>
                </a:solidFill>
                <a:effectLst>
                  <a:outerShdw blurRad="38100" dist="38100" dir="2700000" algn="tl">
                    <a:srgbClr val="0064E2"/>
                  </a:outerShdw>
                </a:effectLst>
              </a:rPr>
              <a:t>Additional security threats such as:</a:t>
            </a:r>
          </a:p>
          <a:p>
            <a:pPr marL="1028700" lvl="3" indent="-342900" eaLnBrk="1" hangingPunct="1">
              <a:lnSpc>
                <a:spcPct val="90000"/>
              </a:lnSpc>
              <a:spcBef>
                <a:spcPts val="2000"/>
              </a:spcBef>
              <a:spcAft>
                <a:spcPts val="1800"/>
              </a:spcAft>
              <a:buClr>
                <a:schemeClr val="accent6">
                  <a:lumMod val="40000"/>
                  <a:lumOff val="60000"/>
                </a:schemeClr>
              </a:buClr>
            </a:pPr>
            <a:r>
              <a:rPr lang="en-US" sz="2400" dirty="0">
                <a:solidFill>
                  <a:schemeClr val="tx1"/>
                </a:solidFill>
                <a:effectLst>
                  <a:outerShdw blurRad="38100" dist="38100" dir="2700000" algn="tl">
                    <a:srgbClr val="0064E2"/>
                  </a:outerShdw>
                </a:effectLst>
              </a:rPr>
              <a:t>Eavesdropping, capturing a password, replaying an authentication sequence that has been observed</a:t>
            </a:r>
          </a:p>
          <a:p>
            <a:pPr eaLnBrk="1" hangingPunct="1">
              <a:lnSpc>
                <a:spcPct val="90000"/>
              </a:lnSpc>
              <a:buClr>
                <a:schemeClr val="accent6">
                  <a:lumMod val="40000"/>
                  <a:lumOff val="60000"/>
                </a:schemeClr>
              </a:buClr>
              <a:buSzPct val="120000"/>
            </a:pPr>
            <a:r>
              <a:rPr lang="en-US" sz="2800" dirty="0">
                <a:solidFill>
                  <a:schemeClr val="tx1"/>
                </a:solidFill>
                <a:effectLst>
                  <a:outerShdw blurRad="38100" dist="38100" dir="2700000" algn="tl">
                    <a:srgbClr val="0064E2"/>
                  </a:outerShdw>
                </a:effectLst>
              </a:rPr>
              <a:t>Generally rely on some form of a challenge-response protocol to counter threats</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720" b="4850"/>
          <a:stretch/>
        </p:blipFill>
        <p:spPr>
          <a:xfrm>
            <a:off x="1907704" y="116632"/>
            <a:ext cx="5400600" cy="6529765"/>
          </a:xfrm>
          <a:prstGeom prst="rect">
            <a:avLst/>
          </a:prstGeom>
          <a:solidFill>
            <a:schemeClr val="tx1"/>
          </a:solidFill>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8" name="Rectangle 2"/>
          <p:cNvSpPr>
            <a:spLocks noGrp="1" noChangeArrowheads="1"/>
          </p:cNvSpPr>
          <p:nvPr>
            <p:ph type="title" idx="4294967295"/>
          </p:nvPr>
        </p:nvSpPr>
        <p:spPr>
          <a:xfrm>
            <a:off x="5410200" y="1676400"/>
            <a:ext cx="3733800" cy="4876800"/>
          </a:xfrm>
        </p:spPr>
        <p:txBody>
          <a:bodyPr>
            <a:normAutofit/>
          </a:bodyPr>
          <a:lstStyle/>
          <a:p>
            <a:pPr>
              <a:defRPr/>
            </a:pPr>
            <a:br>
              <a:rPr kumimoji="1" lang="en-US" sz="4400" dirty="0">
                <a:solidFill>
                  <a:schemeClr val="accent1"/>
                </a:solidFill>
              </a:rPr>
            </a:br>
            <a:br>
              <a:rPr lang="en-US" sz="4400" dirty="0"/>
            </a:br>
            <a:br>
              <a:rPr kumimoji="1" lang="en-GB" sz="4400" dirty="0">
                <a:solidFill>
                  <a:schemeClr val="accent1"/>
                </a:solidFill>
                <a:ea typeface="+mj-ea"/>
                <a:cs typeface="+mj-cs"/>
              </a:rPr>
            </a:br>
            <a:br>
              <a:rPr kumimoji="1" lang="en-GB" sz="4400" dirty="0">
                <a:solidFill>
                  <a:schemeClr val="accent1"/>
                </a:solidFill>
                <a:ea typeface="+mj-ea"/>
                <a:cs typeface="+mj-cs"/>
              </a:rPr>
            </a:br>
            <a:endParaRPr lang="en-US" sz="4200" dirty="0">
              <a:solidFill>
                <a:schemeClr val="accent1"/>
              </a:solidFill>
              <a:ea typeface="+mj-ea"/>
              <a:cs typeface="+mj-cs"/>
            </a:endParaRPr>
          </a:p>
        </p:txBody>
      </p:sp>
      <p:sp>
        <p:nvSpPr>
          <p:cNvPr id="84995" name="TextBox 7"/>
          <p:cNvSpPr txBox="1">
            <a:spLocks noChangeArrowheads="1"/>
          </p:cNvSpPr>
          <p:nvPr/>
        </p:nvSpPr>
        <p:spPr bwMode="auto">
          <a:xfrm>
            <a:off x="0" y="0"/>
            <a:ext cx="6012160" cy="6858000"/>
          </a:xfrm>
          <a:prstGeom prst="rect">
            <a:avLst/>
          </a:prstGeom>
          <a:noFill/>
          <a:ln w="9525">
            <a:noFill/>
            <a:miter lim="800000"/>
            <a:headEnd/>
            <a:tailEnd/>
          </a:ln>
        </p:spPr>
        <p:txBody>
          <a:bodyPr wrap="square">
            <a:prstTxWarp prst="textNoShape">
              <a:avLst/>
            </a:prstTxWarp>
            <a:spAutoFit/>
          </a:bodyPr>
          <a:lstStyle/>
          <a:p>
            <a:endParaRPr lang="en-US" dirty="0"/>
          </a:p>
        </p:txBody>
      </p:sp>
      <p:sp>
        <p:nvSpPr>
          <p:cNvPr id="84996" name="TextBox 13"/>
          <p:cNvSpPr txBox="1">
            <a:spLocks noChangeArrowheads="1"/>
          </p:cNvSpPr>
          <p:nvPr/>
        </p:nvSpPr>
        <p:spPr bwMode="auto">
          <a:xfrm>
            <a:off x="449263" y="5824538"/>
            <a:ext cx="184150" cy="368300"/>
          </a:xfrm>
          <a:prstGeom prst="rect">
            <a:avLst/>
          </a:prstGeom>
          <a:noFill/>
          <a:ln w="9525">
            <a:noFill/>
            <a:miter lim="800000"/>
            <a:headEnd/>
            <a:tailEnd/>
          </a:ln>
        </p:spPr>
        <p:txBody>
          <a:bodyPr wrap="none">
            <a:prstTxWarp prst="textNoShape">
              <a:avLst/>
            </a:prstTxWarp>
            <a:spAutoFit/>
          </a:bodyPr>
          <a:lstStyle/>
          <a:p>
            <a:endParaRPr lang="en-US" dirty="0"/>
          </a:p>
        </p:txBody>
      </p:sp>
      <p:sp>
        <p:nvSpPr>
          <p:cNvPr id="2" name="TextBox 1"/>
          <p:cNvSpPr txBox="1"/>
          <p:nvPr/>
        </p:nvSpPr>
        <p:spPr>
          <a:xfrm>
            <a:off x="5868144" y="1124744"/>
            <a:ext cx="3024336" cy="3477875"/>
          </a:xfrm>
          <a:prstGeom prst="rect">
            <a:avLst/>
          </a:prstGeom>
          <a:noFill/>
        </p:spPr>
        <p:txBody>
          <a:bodyPr wrap="square" rtlCol="0">
            <a:spAutoFit/>
          </a:bodyPr>
          <a:lstStyle/>
          <a:p>
            <a:pPr algn="ctr"/>
            <a:r>
              <a:rPr lang="en-US" sz="4000" dirty="0">
                <a:solidFill>
                  <a:srgbClr val="FFFFFF"/>
                </a:solidFill>
                <a:latin typeface="+mn-lt"/>
                <a:ea typeface="+mj-ea"/>
                <a:cs typeface="+mj-cs"/>
              </a:rPr>
              <a:t>Table 3.5  </a:t>
            </a:r>
          </a:p>
          <a:p>
            <a:pPr algn="ctr"/>
            <a:endParaRPr lang="en-US" sz="3600" dirty="0">
              <a:solidFill>
                <a:srgbClr val="FFFFFF"/>
              </a:solidFill>
              <a:latin typeface="+mn-lt"/>
              <a:ea typeface="+mj-ea"/>
              <a:cs typeface="+mj-cs"/>
            </a:endParaRPr>
          </a:p>
          <a:p>
            <a:pPr algn="ctr"/>
            <a:r>
              <a:rPr lang="en-US" sz="2400" dirty="0">
                <a:solidFill>
                  <a:srgbClr val="FFFFFF"/>
                </a:solidFill>
                <a:latin typeface="+mn-lt"/>
                <a:ea typeface="+mj-ea"/>
                <a:cs typeface="+mj-cs"/>
              </a:rPr>
              <a:t>Some Potential </a:t>
            </a:r>
          </a:p>
          <a:p>
            <a:pPr algn="ctr"/>
            <a:r>
              <a:rPr lang="en-US" sz="2400" dirty="0">
                <a:solidFill>
                  <a:srgbClr val="FFFFFF"/>
                </a:solidFill>
                <a:latin typeface="+mn-lt"/>
                <a:ea typeface="+mj-ea"/>
                <a:cs typeface="+mj-cs"/>
              </a:rPr>
              <a:t>Attacks, </a:t>
            </a:r>
          </a:p>
          <a:p>
            <a:pPr algn="ctr"/>
            <a:r>
              <a:rPr lang="en-US" sz="2400" dirty="0">
                <a:solidFill>
                  <a:srgbClr val="FFFFFF"/>
                </a:solidFill>
                <a:latin typeface="+mn-lt"/>
                <a:ea typeface="+mj-ea"/>
                <a:cs typeface="+mj-cs"/>
              </a:rPr>
              <a:t>Susceptible Authenticators, </a:t>
            </a:r>
          </a:p>
          <a:p>
            <a:pPr algn="ctr"/>
            <a:r>
              <a:rPr lang="en-US" sz="2400" dirty="0">
                <a:solidFill>
                  <a:srgbClr val="FFFFFF"/>
                </a:solidFill>
                <a:latin typeface="+mn-lt"/>
                <a:ea typeface="+mj-ea"/>
                <a:cs typeface="+mj-cs"/>
              </a:rPr>
              <a:t>and </a:t>
            </a:r>
          </a:p>
          <a:p>
            <a:pPr algn="ctr"/>
            <a:r>
              <a:rPr lang="en-US" sz="2400" dirty="0">
                <a:solidFill>
                  <a:srgbClr val="FFFFFF"/>
                </a:solidFill>
                <a:latin typeface="+mn-lt"/>
                <a:ea typeface="+mj-ea"/>
                <a:cs typeface="+mj-cs"/>
              </a:rPr>
              <a:t>Typical Defenses </a:t>
            </a:r>
          </a:p>
        </p:txBody>
      </p:sp>
      <p:sp useBgFill="1">
        <p:nvSpPr>
          <p:cNvPr id="12" name="TextBox 11"/>
          <p:cNvSpPr txBox="1"/>
          <p:nvPr/>
        </p:nvSpPr>
        <p:spPr>
          <a:xfrm>
            <a:off x="0" y="6673334"/>
            <a:ext cx="9144000" cy="369332"/>
          </a:xfrm>
          <a:prstGeom prst="rect">
            <a:avLst/>
          </a:prstGeom>
        </p:spPr>
        <p:txBody>
          <a:bodyPr wrap="square" rtlCol="0">
            <a:spAutoFit/>
          </a:bodyPr>
          <a:lstStyle/>
          <a:p>
            <a:endParaRPr lang="en-US" dirty="0"/>
          </a:p>
        </p:txBody>
      </p:sp>
      <p:sp>
        <p:nvSpPr>
          <p:cNvPr id="13" name="Rectangle 46"/>
          <p:cNvSpPr>
            <a:spLocks noChangeArrowheads="1"/>
          </p:cNvSpPr>
          <p:nvPr/>
        </p:nvSpPr>
        <p:spPr bwMode="auto">
          <a:xfrm>
            <a:off x="624176" y="1437082"/>
            <a:ext cx="11040243" cy="6785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14" name="Picture 13"/>
          <p:cNvPicPr>
            <a:picLocks noChangeAspect="1"/>
          </p:cNvPicPr>
          <p:nvPr/>
        </p:nvPicPr>
        <p:blipFill>
          <a:blip r:embed="rId3"/>
          <a:stretch>
            <a:fillRect/>
          </a:stretch>
        </p:blipFill>
        <p:spPr>
          <a:xfrm>
            <a:off x="127207" y="64322"/>
            <a:ext cx="4900975" cy="6471800"/>
          </a:xfrm>
          <a:prstGeom prst="rect">
            <a:avLst/>
          </a:prstGeom>
        </p:spPr>
      </p:pic>
      <p:pic>
        <p:nvPicPr>
          <p:cNvPr id="15" name="Picture 14"/>
          <p:cNvPicPr>
            <a:picLocks noChangeAspect="1"/>
          </p:cNvPicPr>
          <p:nvPr/>
        </p:nvPicPr>
        <p:blipFill>
          <a:blip r:embed="rId4"/>
          <a:stretch>
            <a:fillRect/>
          </a:stretch>
        </p:blipFill>
        <p:spPr>
          <a:xfrm>
            <a:off x="127207" y="6528247"/>
            <a:ext cx="4900975" cy="508173"/>
          </a:xfrm>
          <a:prstGeom prst="rect">
            <a:avLst/>
          </a:prstGeom>
        </p:spPr>
      </p:pic>
      <p:sp>
        <p:nvSpPr>
          <p:cNvPr id="16" name="TextBox 15"/>
          <p:cNvSpPr txBox="1"/>
          <p:nvPr/>
        </p:nvSpPr>
        <p:spPr>
          <a:xfrm>
            <a:off x="5492129" y="6585418"/>
            <a:ext cx="2561920" cy="253916"/>
          </a:xfrm>
          <a:prstGeom prst="rect">
            <a:avLst/>
          </a:prstGeom>
          <a:noFill/>
        </p:spPr>
        <p:txBody>
          <a:bodyPr wrap="none" rtlCol="0">
            <a:spAutoFit/>
          </a:bodyPr>
          <a:lstStyle/>
          <a:p>
            <a:r>
              <a:rPr lang="en-US" sz="1050" dirty="0">
                <a:latin typeface="+mj-lt"/>
              </a:rPr>
              <a:t>(Table is on page 96 in </a:t>
            </a:r>
            <a:r>
              <a:rPr lang="en-US" sz="1050">
                <a:latin typeface="+mj-lt"/>
              </a:rPr>
              <a:t>the textbook)</a:t>
            </a:r>
          </a:p>
        </p:txBody>
      </p:sp>
    </p:spTree>
  </p:cSld>
  <p:clrMapOvr>
    <a:masterClrMapping/>
  </p:clrMapOvr>
  <p:transition spd="slow">
    <p:wipe dir="d"/>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Diagram 7"/>
          <p:cNvGraphicFramePr/>
          <p:nvPr>
            <p:extLst>
              <p:ext uri="{D42A27DB-BD31-4B8C-83A1-F6EECF244321}">
                <p14:modId xmlns:p14="http://schemas.microsoft.com/office/powerpoint/2010/main" val="1623706893"/>
              </p:ext>
            </p:extLst>
          </p:nvPr>
        </p:nvGraphicFramePr>
        <p:xfrm>
          <a:off x="0" y="0"/>
          <a:ext cx="8839200"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0101" b="16400"/>
          <a:stretch/>
        </p:blipFill>
        <p:spPr>
          <a:xfrm>
            <a:off x="1331640" y="260648"/>
            <a:ext cx="6649870" cy="6325112"/>
          </a:xfrm>
          <a:prstGeom prst="rect">
            <a:avLst/>
          </a:prstGeom>
          <a:solidFill>
            <a:schemeClr val="tx1"/>
          </a:solidFill>
        </p:spPr>
      </p:pic>
    </p:spTree>
  </p:cSld>
  <p:clrMapOvr>
    <a:masterClrMapping/>
  </p:clrMapOvr>
  <p:transition spd="slow">
    <p:wip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Rectangle 2"/>
          <p:cNvSpPr>
            <a:spLocks noGrp="1" noChangeArrowheads="1"/>
          </p:cNvSpPr>
          <p:nvPr>
            <p:ph type="title" orient="vert" idx="4294967295"/>
          </p:nvPr>
        </p:nvSpPr>
        <p:spPr>
          <a:xfrm>
            <a:off x="6588224" y="-2043608"/>
            <a:ext cx="2376264" cy="6741368"/>
          </a:xfrm>
        </p:spPr>
        <p:txBody>
          <a:bodyPr wrap="square" numCol="1" anchorCtr="0" compatLnSpc="1">
            <a:prstTxWarp prst="textNoShape">
              <a:avLst/>
            </a:prstTxWarp>
          </a:bodyPr>
          <a:lstStyle/>
          <a:p>
            <a:pPr eaLnBrk="1" hangingPunct="1"/>
            <a:r>
              <a:rPr lang="en-US" sz="3200" dirty="0">
                <a:solidFill>
                  <a:srgbClr val="FFFFFF"/>
                </a:solidFill>
                <a:effectLst>
                  <a:outerShdw blurRad="38100" dist="38100" dir="2700000" algn="tl">
                    <a:srgbClr val="0E0A99"/>
                  </a:outerShdw>
                </a:effectLst>
              </a:rPr>
              <a:t>Case Study: </a:t>
            </a:r>
            <a:br>
              <a:rPr lang="en-US" sz="3200" dirty="0">
                <a:solidFill>
                  <a:srgbClr val="FFFFFF"/>
                </a:solidFill>
                <a:effectLst>
                  <a:outerShdw blurRad="38100" dist="38100" dir="2700000" algn="tl">
                    <a:srgbClr val="0E0A99"/>
                  </a:outerShdw>
                </a:effectLst>
              </a:rPr>
            </a:br>
            <a:r>
              <a:rPr lang="en-US" sz="3200" dirty="0">
                <a:solidFill>
                  <a:srgbClr val="FFFFFF"/>
                </a:solidFill>
                <a:effectLst>
                  <a:outerShdw blurRad="38100" dist="38100" dir="2700000" algn="tl">
                    <a:srgbClr val="0E0A99"/>
                  </a:outerShdw>
                </a:effectLst>
              </a:rPr>
              <a:t>ATM Security Problems</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4875" t="14300" r="519" b="8000"/>
          <a:stretch/>
        </p:blipFill>
        <p:spPr>
          <a:xfrm>
            <a:off x="323528" y="260648"/>
            <a:ext cx="5976664" cy="6352316"/>
          </a:xfrm>
          <a:prstGeom prst="rect">
            <a:avLst/>
          </a:prstGeom>
          <a:solidFill>
            <a:schemeClr val="tx1"/>
          </a:solidFill>
        </p:spPr>
      </p:pic>
    </p:spTree>
  </p:cSld>
  <p:clrMapOvr>
    <a:masterClrMapping/>
  </p:clrMapOvr>
  <p:transition spd="slow">
    <p:wipe dir="r"/>
  </p:transition>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107504" y="-315416"/>
            <a:ext cx="8928992" cy="1368152"/>
          </a:xfrm>
        </p:spPr>
        <p:txBody>
          <a:bodyPr/>
          <a:lstStyle/>
          <a:p>
            <a:r>
              <a:rPr lang="en-US" dirty="0">
                <a:solidFill>
                  <a:schemeClr val="accent6">
                    <a:lumMod val="60000"/>
                    <a:lumOff val="40000"/>
                  </a:schemeClr>
                </a:solidFill>
              </a:rPr>
              <a:t>Summary</a:t>
            </a:r>
            <a:endParaRPr lang="en-AU" dirty="0">
              <a:solidFill>
                <a:schemeClr val="accent6">
                  <a:lumMod val="60000"/>
                  <a:lumOff val="40000"/>
                </a:schemeClr>
              </a:solidFill>
            </a:endParaRPr>
          </a:p>
        </p:txBody>
      </p:sp>
      <p:sp>
        <p:nvSpPr>
          <p:cNvPr id="11" name="Content Placeholder 10"/>
          <p:cNvSpPr>
            <a:spLocks noGrp="1"/>
          </p:cNvSpPr>
          <p:nvPr>
            <p:ph sz="half" idx="2"/>
          </p:nvPr>
        </p:nvSpPr>
        <p:spPr>
          <a:xfrm>
            <a:off x="4860032" y="1196752"/>
            <a:ext cx="4067944" cy="5760640"/>
          </a:xfrm>
        </p:spPr>
        <p:txBody>
          <a:bodyPr>
            <a:normAutofit/>
          </a:bodyPr>
          <a:lstStyle/>
          <a:p>
            <a:pPr marL="342900" lvl="1" indent="-342900">
              <a:buFont typeface="Arial" pitchFamily="34" charset="0"/>
              <a:buChar char="•"/>
            </a:pPr>
            <a:r>
              <a:rPr lang="en-AU" sz="2400" dirty="0"/>
              <a:t>Biometric authentication</a:t>
            </a:r>
          </a:p>
          <a:p>
            <a:pPr lvl="1"/>
            <a:r>
              <a:rPr lang="en-AU" dirty="0"/>
              <a:t>Physical characteristics used in biometric applications</a:t>
            </a:r>
          </a:p>
          <a:p>
            <a:pPr lvl="1"/>
            <a:r>
              <a:rPr lang="en-AU" dirty="0"/>
              <a:t>Operation of a biometric authentication system</a:t>
            </a:r>
          </a:p>
          <a:p>
            <a:pPr lvl="1"/>
            <a:r>
              <a:rPr lang="en-AU" dirty="0"/>
              <a:t>Biometric accuracy</a:t>
            </a:r>
          </a:p>
          <a:p>
            <a:pPr marL="342900" lvl="1" indent="-342900">
              <a:buFont typeface="Arial" pitchFamily="34" charset="0"/>
              <a:buChar char="•"/>
            </a:pPr>
            <a:r>
              <a:rPr lang="en-AU" sz="2400" dirty="0"/>
              <a:t>Remote user authentication</a:t>
            </a:r>
          </a:p>
          <a:p>
            <a:pPr lvl="1"/>
            <a:r>
              <a:rPr lang="en-AU" dirty="0"/>
              <a:t>Password protocol</a:t>
            </a:r>
          </a:p>
          <a:p>
            <a:pPr lvl="1"/>
            <a:r>
              <a:rPr lang="en-AU" dirty="0"/>
              <a:t>Token protocol</a:t>
            </a:r>
          </a:p>
          <a:p>
            <a:pPr lvl="1"/>
            <a:r>
              <a:rPr lang="en-AU" dirty="0"/>
              <a:t>Static biometric protocol</a:t>
            </a:r>
          </a:p>
          <a:p>
            <a:pPr lvl="1"/>
            <a:r>
              <a:rPr lang="en-AU" dirty="0"/>
              <a:t>Dynamic biometric protocol</a:t>
            </a:r>
          </a:p>
          <a:p>
            <a:pPr marL="342900" lvl="1" indent="-342900">
              <a:buFont typeface="Arial" pitchFamily="34" charset="0"/>
              <a:buChar char="•"/>
            </a:pPr>
            <a:r>
              <a:rPr lang="en-AU" sz="2400" dirty="0"/>
              <a:t>Security issues for user authentication</a:t>
            </a:r>
          </a:p>
        </p:txBody>
      </p:sp>
      <p:sp>
        <p:nvSpPr>
          <p:cNvPr id="2" name="Content Placeholder 1"/>
          <p:cNvSpPr>
            <a:spLocks noGrp="1"/>
          </p:cNvSpPr>
          <p:nvPr>
            <p:ph sz="quarter" idx="13"/>
          </p:nvPr>
        </p:nvSpPr>
        <p:spPr>
          <a:xfrm>
            <a:off x="179512" y="1124744"/>
            <a:ext cx="4248472" cy="5733256"/>
          </a:xfrm>
        </p:spPr>
        <p:txBody>
          <a:bodyPr>
            <a:normAutofit fontScale="92500" lnSpcReduction="10000"/>
          </a:bodyPr>
          <a:lstStyle/>
          <a:p>
            <a:r>
              <a:rPr lang="en-US" dirty="0"/>
              <a:t>Digital user authentication principles</a:t>
            </a:r>
          </a:p>
          <a:p>
            <a:pPr lvl="1"/>
            <a:r>
              <a:rPr lang="en-US" dirty="0"/>
              <a:t>A model for digital user authentication</a:t>
            </a:r>
          </a:p>
          <a:p>
            <a:pPr lvl="1"/>
            <a:r>
              <a:rPr lang="en-US" dirty="0"/>
              <a:t>Means of authentication</a:t>
            </a:r>
          </a:p>
          <a:p>
            <a:pPr lvl="1"/>
            <a:r>
              <a:rPr lang="en-US" dirty="0"/>
              <a:t>Risk assessment for user authentication</a:t>
            </a:r>
          </a:p>
          <a:p>
            <a:r>
              <a:rPr lang="en-US" dirty="0"/>
              <a:t>Password-based authentication </a:t>
            </a:r>
          </a:p>
          <a:p>
            <a:pPr lvl="1"/>
            <a:r>
              <a:rPr lang="en-US" dirty="0"/>
              <a:t>The vulnerability of passwords</a:t>
            </a:r>
          </a:p>
          <a:p>
            <a:pPr lvl="1"/>
            <a:r>
              <a:rPr lang="en-US" dirty="0"/>
              <a:t>The use of hashed passwords</a:t>
            </a:r>
          </a:p>
          <a:p>
            <a:pPr lvl="1"/>
            <a:r>
              <a:rPr lang="en-US" dirty="0"/>
              <a:t>Password cracking of user-chosen passwords</a:t>
            </a:r>
          </a:p>
          <a:p>
            <a:pPr lvl="1"/>
            <a:r>
              <a:rPr lang="en-US" dirty="0"/>
              <a:t>Password file access control</a:t>
            </a:r>
          </a:p>
          <a:p>
            <a:pPr lvl="1"/>
            <a:r>
              <a:rPr lang="en-US" dirty="0"/>
              <a:t>Password selection strategies</a:t>
            </a:r>
          </a:p>
          <a:p>
            <a:r>
              <a:rPr lang="en-US" dirty="0"/>
              <a:t>Token-based authentication</a:t>
            </a:r>
          </a:p>
          <a:p>
            <a:pPr lvl="1"/>
            <a:r>
              <a:rPr lang="en-US" dirty="0"/>
              <a:t>Memory cards</a:t>
            </a:r>
          </a:p>
          <a:p>
            <a:pPr lvl="1"/>
            <a:r>
              <a:rPr lang="en-US" dirty="0"/>
              <a:t>Smart cards</a:t>
            </a:r>
          </a:p>
          <a:p>
            <a:pPr lvl="1"/>
            <a:r>
              <a:rPr lang="en-US" dirty="0"/>
              <a:t>Electronic identity cards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8500" b="27950"/>
          <a:stretch/>
        </p:blipFill>
        <p:spPr>
          <a:xfrm>
            <a:off x="323528" y="404664"/>
            <a:ext cx="8493310" cy="5885781"/>
          </a:xfrm>
          <a:prstGeom prst="rect">
            <a:avLst/>
          </a:prstGeom>
          <a:solidFill>
            <a:schemeClr val="tx1"/>
          </a:solidFill>
        </p:spPr>
      </p:pic>
    </p:spTree>
    <p:extLst>
      <p:ext uri="{BB962C8B-B14F-4D97-AF65-F5344CB8AC3E}">
        <p14:creationId xmlns:p14="http://schemas.microsoft.com/office/powerpoint/2010/main" val="28358921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4294967295"/>
            <p:extLst>
              <p:ext uri="{D42A27DB-BD31-4B8C-83A1-F6EECF244321}">
                <p14:modId xmlns:p14="http://schemas.microsoft.com/office/powerpoint/2010/main" val="2414325377"/>
              </p:ext>
            </p:extLst>
          </p:nvPr>
        </p:nvGraphicFramePr>
        <p:xfrm>
          <a:off x="478985" y="1002851"/>
          <a:ext cx="8229600" cy="4800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8001" b="34250"/>
          <a:stretch/>
        </p:blipFill>
        <p:spPr>
          <a:xfrm>
            <a:off x="467544" y="404664"/>
            <a:ext cx="8180717" cy="6113798"/>
          </a:xfrm>
          <a:prstGeom prst="rect">
            <a:avLst/>
          </a:prstGeom>
          <a:solidFill>
            <a:schemeClr val="tx1"/>
          </a:solidFill>
        </p:spPr>
      </p:pic>
    </p:spTree>
    <p:extLst>
      <p:ext uri="{BB962C8B-B14F-4D97-AF65-F5344CB8AC3E}">
        <p14:creationId xmlns:p14="http://schemas.microsoft.com/office/powerpoint/2010/main" val="6606065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a:t>Risk Assessment for </a:t>
            </a:r>
            <a:br>
              <a:rPr lang="en-US" dirty="0"/>
            </a:br>
            <a:r>
              <a:rPr lang="en-US" dirty="0"/>
              <a:t>User Authentication</a:t>
            </a:r>
          </a:p>
        </p:txBody>
      </p:sp>
      <p:sp>
        <p:nvSpPr>
          <p:cNvPr id="3" name="Content Placeholder 2"/>
          <p:cNvSpPr>
            <a:spLocks noGrp="1"/>
          </p:cNvSpPr>
          <p:nvPr>
            <p:ph idx="1"/>
          </p:nvPr>
        </p:nvSpPr>
        <p:spPr>
          <a:xfrm>
            <a:off x="467544" y="2564904"/>
            <a:ext cx="2520280" cy="2869779"/>
          </a:xfrm>
        </p:spPr>
        <p:txBody>
          <a:bodyPr/>
          <a:lstStyle/>
          <a:p>
            <a:r>
              <a:rPr lang="en-US" dirty="0"/>
              <a:t>There are three separate concepts:</a:t>
            </a:r>
          </a:p>
        </p:txBody>
      </p:sp>
      <p:graphicFrame>
        <p:nvGraphicFramePr>
          <p:cNvPr id="5" name="Diagram 4"/>
          <p:cNvGraphicFramePr/>
          <p:nvPr>
            <p:extLst>
              <p:ext uri="{D42A27DB-BD31-4B8C-83A1-F6EECF244321}">
                <p14:modId xmlns:p14="http://schemas.microsoft.com/office/powerpoint/2010/main" val="399494369"/>
              </p:ext>
            </p:extLst>
          </p:nvPr>
        </p:nvGraphicFramePr>
        <p:xfrm>
          <a:off x="2915816" y="2204864"/>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966108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052736"/>
          </a:xfrm>
        </p:spPr>
        <p:txBody>
          <a:bodyPr/>
          <a:lstStyle/>
          <a:p>
            <a:r>
              <a:rPr lang="en-US" dirty="0">
                <a:ln>
                  <a:solidFill>
                    <a:srgbClr val="FF6600"/>
                  </a:solidFill>
                </a:ln>
                <a:solidFill>
                  <a:schemeClr val="accent6">
                    <a:lumMod val="40000"/>
                    <a:lumOff val="60000"/>
                  </a:schemeClr>
                </a:solidFill>
              </a:rPr>
              <a:t>Assurance Level</a:t>
            </a:r>
          </a:p>
        </p:txBody>
      </p:sp>
      <p:graphicFrame>
        <p:nvGraphicFramePr>
          <p:cNvPr id="21" name="Content Placeholder 20"/>
          <p:cNvGraphicFramePr>
            <a:graphicFrameLocks noGrp="1"/>
          </p:cNvGraphicFramePr>
          <p:nvPr>
            <p:ph idx="1"/>
            <p:extLst>
              <p:ext uri="{D42A27DB-BD31-4B8C-83A1-F6EECF244321}">
                <p14:modId xmlns:p14="http://schemas.microsoft.com/office/powerpoint/2010/main" val="796447704"/>
              </p:ext>
            </p:extLst>
          </p:nvPr>
        </p:nvGraphicFramePr>
        <p:xfrm>
          <a:off x="457200" y="1340768"/>
          <a:ext cx="8229600" cy="53285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9933501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73267</TotalTime>
  <Words>15983</Words>
  <Application>Microsoft Macintosh PowerPoint</Application>
  <PresentationFormat>On-screen Show (4:3)</PresentationFormat>
  <Paragraphs>1516</Paragraphs>
  <Slides>46</Slides>
  <Notes>45</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46</vt:i4>
      </vt:variant>
    </vt:vector>
  </HeadingPairs>
  <TitlesOfParts>
    <vt:vector size="56" baseType="lpstr">
      <vt:lpstr>Arial</vt:lpstr>
      <vt:lpstr>Baskerville Bold Italic</vt:lpstr>
      <vt:lpstr>Century Gothic</vt:lpstr>
      <vt:lpstr>Courier New</vt:lpstr>
      <vt:lpstr>Palatino Linotype</vt:lpstr>
      <vt:lpstr>Times</vt:lpstr>
      <vt:lpstr>Times New Roman</vt:lpstr>
      <vt:lpstr>Wingdings</vt:lpstr>
      <vt:lpstr>Executive</vt:lpstr>
      <vt:lpstr>Document</vt:lpstr>
      <vt:lpstr>PowerPoint Presentation</vt:lpstr>
      <vt:lpstr>Chapter 3</vt:lpstr>
      <vt:lpstr>NIST SP 800-63-3 (Digital Authentication Guideline, October 2016) defines digital user authentication as:</vt:lpstr>
      <vt:lpstr>PowerPoint Presentation</vt:lpstr>
      <vt:lpstr>PowerPoint Presentation</vt:lpstr>
      <vt:lpstr>PowerPoint Presentation</vt:lpstr>
      <vt:lpstr>PowerPoint Presentation</vt:lpstr>
      <vt:lpstr>Risk Assessment for  User Authentication</vt:lpstr>
      <vt:lpstr>Assurance Level</vt:lpstr>
      <vt:lpstr>Potential Impact</vt:lpstr>
      <vt:lpstr>PowerPoint Presentation</vt:lpstr>
      <vt:lpstr>Password-Based Authentication</vt:lpstr>
      <vt:lpstr>Password Vulnerabilities</vt:lpstr>
      <vt:lpstr>How to Improve?</vt:lpstr>
      <vt:lpstr>PowerPoint Presentation</vt:lpstr>
      <vt:lpstr>UNIX Implementation</vt:lpstr>
      <vt:lpstr>Improved Implementations</vt:lpstr>
      <vt:lpstr>Password Cracking</vt:lpstr>
      <vt:lpstr>Modern Approaches</vt:lpstr>
      <vt:lpstr>PowerPoint Presentation</vt:lpstr>
      <vt:lpstr>Password File Access Control</vt:lpstr>
      <vt:lpstr>Password Selection Strategies</vt:lpstr>
      <vt:lpstr>Proactive Password Checking</vt:lpstr>
      <vt:lpstr>PowerPoint Presentation</vt:lpstr>
      <vt:lpstr>Table 3.3 </vt:lpstr>
      <vt:lpstr>Memory Cards</vt:lpstr>
      <vt:lpstr>Smart Tokens</vt:lpstr>
      <vt:lpstr>Smart Cards</vt:lpstr>
      <vt:lpstr>PowerPoint Presentation</vt:lpstr>
      <vt:lpstr>Electronic Identity Cards (eID)</vt:lpstr>
      <vt:lpstr>Table 3.4     Electronic Functions  and Data  for  eID Cards </vt:lpstr>
      <vt:lpstr>PowerPoint Presentation</vt:lpstr>
      <vt:lpstr>Password Authenticated Connection Establishment (PACE)</vt:lpstr>
      <vt:lpstr>Biometric Authentication</vt:lpstr>
      <vt:lpstr>   </vt:lpstr>
      <vt:lpstr>PowerPoint Presentation</vt:lpstr>
      <vt:lpstr>PowerPoint Presentation</vt:lpstr>
      <vt:lpstr>PowerPoint Presentation</vt:lpstr>
      <vt:lpstr>PowerPoint Presentation</vt:lpstr>
      <vt:lpstr>Remote User Authentication</vt:lpstr>
      <vt:lpstr>PowerPoint Presentation</vt:lpstr>
      <vt:lpstr>    </vt:lpstr>
      <vt:lpstr>PowerPoint Presentation</vt:lpstr>
      <vt:lpstr>PowerPoint Presentation</vt:lpstr>
      <vt:lpstr>Case Study:  ATM Security Problems</vt:lpstr>
      <vt:lpstr>Summary</vt:lpstr>
    </vt:vector>
  </TitlesOfParts>
  <Manager/>
  <Company>Computer Science,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3 Lecture Overheads</dc:subject>
  <dc:creator>Dr Lawrie Brown</dc:creator>
  <cp:keywords/>
  <dc:description/>
  <cp:lastModifiedBy>John Doll</cp:lastModifiedBy>
  <cp:revision>244</cp:revision>
  <dcterms:created xsi:type="dcterms:W3CDTF">2012-03-07T02:43:26Z</dcterms:created>
  <dcterms:modified xsi:type="dcterms:W3CDTF">2022-03-08T14:49:27Z</dcterms:modified>
  <cp:category/>
</cp:coreProperties>
</file>

<file path=docProps/thumbnail.jpeg>
</file>